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59" r:id="rId7"/>
    <p:sldId id="269" r:id="rId8"/>
    <p:sldId id="260" r:id="rId9"/>
    <p:sldId id="261" r:id="rId10"/>
    <p:sldId id="262" r:id="rId11"/>
    <p:sldId id="263" r:id="rId12"/>
    <p:sldId id="264" r:id="rId13"/>
    <p:sldId id="266" r:id="rId14"/>
    <p:sldId id="267" r:id="rId15"/>
    <p:sldId id="270" r:id="rId16"/>
    <p:sldId id="268" r:id="rId17"/>
    <p:sldId id="272" r:id="rId18"/>
  </p:sldIdLst>
  <p:sldSz cx="18288000" cy="10287000"/>
  <p:notesSz cx="6858000" cy="9144000"/>
  <p:embeddedFontLst>
    <p:embeddedFont>
      <p:font typeface="Aharoni" panose="02010803020104030203" pitchFamily="2" charset="-79"/>
      <p:bold r:id="rId19"/>
    </p:embeddedFont>
    <p:embeddedFont>
      <p:font typeface="League Spartan" panose="020B0604020202020204" charset="0"/>
      <p:regular r:id="rId20"/>
    </p:embeddedFont>
    <p:embeddedFont>
      <p:font typeface="Montserrat" panose="00000500000000000000" pitchFamily="2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1087C4-6639-4BAB-A393-8210C48D447E}" v="2" dt="2024-05-21T22:31:37.554"/>
    <p1510:client id="{520B2DF9-A462-4104-A6E2-2749775A453F}" v="127" dt="2024-05-22T03:37:38.285"/>
    <p1510:client id="{90ACC9AF-B6AA-4EB4-A135-BD6EA9516496}" v="67" dt="2024-05-21T20:58:11.7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2" d="100"/>
          <a:sy n="42" d="100"/>
        </p:scale>
        <p:origin x="195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ta Wanees" userId="b054872294d09531" providerId="LiveId" clId="{520B2DF9-A462-4104-A6E2-2749775A453F}"/>
    <pc:docChg chg="undo custSel addSld delSld modSld">
      <pc:chgData name="tota Wanees" userId="b054872294d09531" providerId="LiveId" clId="{520B2DF9-A462-4104-A6E2-2749775A453F}" dt="2024-05-22T03:37:47.567" v="241" actId="1076"/>
      <pc:docMkLst>
        <pc:docMk/>
      </pc:docMkLst>
      <pc:sldChg chg="modSp mod modAnim">
        <pc:chgData name="tota Wanees" userId="b054872294d09531" providerId="LiveId" clId="{520B2DF9-A462-4104-A6E2-2749775A453F}" dt="2024-05-22T03:37:47.567" v="241" actId="1076"/>
        <pc:sldMkLst>
          <pc:docMk/>
          <pc:sldMk cId="0" sldId="256"/>
        </pc:sldMkLst>
        <pc:spChg chg="mod">
          <ac:chgData name="tota Wanees" userId="b054872294d09531" providerId="LiveId" clId="{520B2DF9-A462-4104-A6E2-2749775A453F}" dt="2024-05-22T03:37:47.567" v="241" actId="1076"/>
          <ac:spMkLst>
            <pc:docMk/>
            <pc:sldMk cId="0" sldId="256"/>
            <ac:spMk id="18" creationId="{00000000-0000-0000-0000-000000000000}"/>
          </ac:spMkLst>
        </pc:spChg>
      </pc:sldChg>
      <pc:sldChg chg="modSp mod modAnim">
        <pc:chgData name="tota Wanees" userId="b054872294d09531" providerId="LiveId" clId="{520B2DF9-A462-4104-A6E2-2749775A453F}" dt="2024-05-22T03:30:37.062" v="110" actId="1076"/>
        <pc:sldMkLst>
          <pc:docMk/>
          <pc:sldMk cId="0" sldId="257"/>
        </pc:sldMkLst>
        <pc:spChg chg="mod">
          <ac:chgData name="tota Wanees" userId="b054872294d09531" providerId="LiveId" clId="{520B2DF9-A462-4104-A6E2-2749775A453F}" dt="2024-05-22T03:30:33.111" v="109" actId="1076"/>
          <ac:spMkLst>
            <pc:docMk/>
            <pc:sldMk cId="0" sldId="257"/>
            <ac:spMk id="10" creationId="{00000000-0000-0000-0000-000000000000}"/>
          </ac:spMkLst>
        </pc:spChg>
        <pc:spChg chg="mod">
          <ac:chgData name="tota Wanees" userId="b054872294d09531" providerId="LiveId" clId="{520B2DF9-A462-4104-A6E2-2749775A453F}" dt="2024-05-22T03:30:37.062" v="110" actId="1076"/>
          <ac:spMkLst>
            <pc:docMk/>
            <pc:sldMk cId="0" sldId="257"/>
            <ac:spMk id="14" creationId="{00000000-0000-0000-0000-000000000000}"/>
          </ac:spMkLst>
        </pc:spChg>
      </pc:sldChg>
      <pc:sldChg chg="modSp mod modAnim">
        <pc:chgData name="tota Wanees" userId="b054872294d09531" providerId="LiveId" clId="{520B2DF9-A462-4104-A6E2-2749775A453F}" dt="2024-05-22T03:31:03.356" v="116"/>
        <pc:sldMkLst>
          <pc:docMk/>
          <pc:sldMk cId="0" sldId="259"/>
        </pc:sldMkLst>
        <pc:spChg chg="mod">
          <ac:chgData name="tota Wanees" userId="b054872294d09531" providerId="LiveId" clId="{520B2DF9-A462-4104-A6E2-2749775A453F}" dt="2024-05-22T03:30:49.642" v="113" actId="1076"/>
          <ac:spMkLst>
            <pc:docMk/>
            <pc:sldMk cId="0" sldId="259"/>
            <ac:spMk id="2" creationId="{00000000-0000-0000-0000-000000000000}"/>
          </ac:spMkLst>
        </pc:spChg>
        <pc:spChg chg="mod">
          <ac:chgData name="tota Wanees" userId="b054872294d09531" providerId="LiveId" clId="{520B2DF9-A462-4104-A6E2-2749775A453F}" dt="2024-05-22T03:30:46.516" v="112" actId="1076"/>
          <ac:spMkLst>
            <pc:docMk/>
            <pc:sldMk cId="0" sldId="259"/>
            <ac:spMk id="3" creationId="{00000000-0000-0000-0000-000000000000}"/>
          </ac:spMkLst>
        </pc:spChg>
        <pc:spChg chg="mod">
          <ac:chgData name="tota Wanees" userId="b054872294d09531" providerId="LiveId" clId="{520B2DF9-A462-4104-A6E2-2749775A453F}" dt="2024-05-22T03:30:51.911" v="114" actId="1076"/>
          <ac:spMkLst>
            <pc:docMk/>
            <pc:sldMk cId="0" sldId="259"/>
            <ac:spMk id="4" creationId="{00000000-0000-0000-0000-000000000000}"/>
          </ac:spMkLst>
        </pc:spChg>
        <pc:spChg chg="mod">
          <ac:chgData name="tota Wanees" userId="b054872294d09531" providerId="LiveId" clId="{520B2DF9-A462-4104-A6E2-2749775A453F}" dt="2024-05-22T03:30:42.696" v="111" actId="1076"/>
          <ac:spMkLst>
            <pc:docMk/>
            <pc:sldMk cId="0" sldId="259"/>
            <ac:spMk id="14" creationId="{00000000-0000-0000-0000-000000000000}"/>
          </ac:spMkLst>
        </pc:spChg>
        <pc:spChg chg="mod">
          <ac:chgData name="tota Wanees" userId="b054872294d09531" providerId="LiveId" clId="{520B2DF9-A462-4104-A6E2-2749775A453F}" dt="2024-05-21T22:43:42.738" v="0" actId="20577"/>
          <ac:spMkLst>
            <pc:docMk/>
            <pc:sldMk cId="0" sldId="259"/>
            <ac:spMk id="15" creationId="{AF374BDC-9AE5-ACA7-26A0-E27A93CADD5D}"/>
          </ac:spMkLst>
        </pc:spChg>
      </pc:sldChg>
      <pc:sldChg chg="modAnim">
        <pc:chgData name="tota Wanees" userId="b054872294d09531" providerId="LiveId" clId="{520B2DF9-A462-4104-A6E2-2749775A453F}" dt="2024-05-22T03:32:27.385" v="130"/>
        <pc:sldMkLst>
          <pc:docMk/>
          <pc:sldMk cId="0" sldId="261"/>
        </pc:sldMkLst>
      </pc:sldChg>
      <pc:sldChg chg="modSp mod modAnim">
        <pc:chgData name="tota Wanees" userId="b054872294d09531" providerId="LiveId" clId="{520B2DF9-A462-4104-A6E2-2749775A453F}" dt="2024-05-22T03:33:20.094" v="141"/>
        <pc:sldMkLst>
          <pc:docMk/>
          <pc:sldMk cId="0" sldId="262"/>
        </pc:sldMkLst>
        <pc:spChg chg="mod">
          <ac:chgData name="tota Wanees" userId="b054872294d09531" providerId="LiveId" clId="{520B2DF9-A462-4104-A6E2-2749775A453F}" dt="2024-05-22T03:32:47.008" v="134" actId="1076"/>
          <ac:spMkLst>
            <pc:docMk/>
            <pc:sldMk cId="0" sldId="262"/>
            <ac:spMk id="2" creationId="{00000000-0000-0000-0000-000000000000}"/>
          </ac:spMkLst>
        </pc:spChg>
        <pc:spChg chg="mod">
          <ac:chgData name="tota Wanees" userId="b054872294d09531" providerId="LiveId" clId="{520B2DF9-A462-4104-A6E2-2749775A453F}" dt="2024-05-22T03:32:44.614" v="133" actId="1076"/>
          <ac:spMkLst>
            <pc:docMk/>
            <pc:sldMk cId="0" sldId="262"/>
            <ac:spMk id="3" creationId="{00000000-0000-0000-0000-000000000000}"/>
          </ac:spMkLst>
        </pc:spChg>
        <pc:spChg chg="mod">
          <ac:chgData name="tota Wanees" userId="b054872294d09531" providerId="LiveId" clId="{520B2DF9-A462-4104-A6E2-2749775A453F}" dt="2024-05-22T03:32:39.734" v="131" actId="1076"/>
          <ac:spMkLst>
            <pc:docMk/>
            <pc:sldMk cId="0" sldId="262"/>
            <ac:spMk id="25" creationId="{00000000-0000-0000-0000-000000000000}"/>
          </ac:spMkLst>
        </pc:spChg>
        <pc:spChg chg="mod">
          <ac:chgData name="tota Wanees" userId="b054872294d09531" providerId="LiveId" clId="{520B2DF9-A462-4104-A6E2-2749775A453F}" dt="2024-05-22T03:32:51.120" v="135" actId="1076"/>
          <ac:spMkLst>
            <pc:docMk/>
            <pc:sldMk cId="0" sldId="262"/>
            <ac:spMk id="26" creationId="{00000000-0000-0000-0000-000000000000}"/>
          </ac:spMkLst>
        </pc:spChg>
        <pc:spChg chg="mod">
          <ac:chgData name="tota Wanees" userId="b054872294d09531" providerId="LiveId" clId="{520B2DF9-A462-4104-A6E2-2749775A453F}" dt="2024-05-22T03:32:42.403" v="132" actId="1076"/>
          <ac:spMkLst>
            <pc:docMk/>
            <pc:sldMk cId="0" sldId="262"/>
            <ac:spMk id="27" creationId="{00000000-0000-0000-0000-000000000000}"/>
          </ac:spMkLst>
        </pc:spChg>
      </pc:sldChg>
      <pc:sldChg chg="modSp mod modAnim">
        <pc:chgData name="tota Wanees" userId="b054872294d09531" providerId="LiveId" clId="{520B2DF9-A462-4104-A6E2-2749775A453F}" dt="2024-05-22T03:33:53.800" v="148"/>
        <pc:sldMkLst>
          <pc:docMk/>
          <pc:sldMk cId="0" sldId="263"/>
        </pc:sldMkLst>
        <pc:spChg chg="mod">
          <ac:chgData name="tota Wanees" userId="b054872294d09531" providerId="LiveId" clId="{520B2DF9-A462-4104-A6E2-2749775A453F}" dt="2024-05-22T03:33:36.275" v="144" actId="1076"/>
          <ac:spMkLst>
            <pc:docMk/>
            <pc:sldMk cId="0" sldId="263"/>
            <ac:spMk id="4" creationId="{00000000-0000-0000-0000-000000000000}"/>
          </ac:spMkLst>
        </pc:spChg>
        <pc:spChg chg="mod">
          <ac:chgData name="tota Wanees" userId="b054872294d09531" providerId="LiveId" clId="{520B2DF9-A462-4104-A6E2-2749775A453F}" dt="2024-05-22T03:33:33.217" v="143" actId="1076"/>
          <ac:spMkLst>
            <pc:docMk/>
            <pc:sldMk cId="0" sldId="263"/>
            <ac:spMk id="6" creationId="{00000000-0000-0000-0000-000000000000}"/>
          </ac:spMkLst>
        </pc:spChg>
        <pc:spChg chg="mod">
          <ac:chgData name="tota Wanees" userId="b054872294d09531" providerId="LiveId" clId="{520B2DF9-A462-4104-A6E2-2749775A453F}" dt="2024-05-22T03:33:37.638" v="145" actId="1076"/>
          <ac:spMkLst>
            <pc:docMk/>
            <pc:sldMk cId="0" sldId="263"/>
            <ac:spMk id="12" creationId="{00000000-0000-0000-0000-000000000000}"/>
          </ac:spMkLst>
        </pc:spChg>
        <pc:spChg chg="mod">
          <ac:chgData name="tota Wanees" userId="b054872294d09531" providerId="LiveId" clId="{520B2DF9-A462-4104-A6E2-2749775A453F}" dt="2024-05-22T03:33:31.179" v="142" actId="1076"/>
          <ac:spMkLst>
            <pc:docMk/>
            <pc:sldMk cId="0" sldId="263"/>
            <ac:spMk id="13" creationId="{00000000-0000-0000-0000-000000000000}"/>
          </ac:spMkLst>
        </pc:spChg>
      </pc:sldChg>
      <pc:sldChg chg="modAnim">
        <pc:chgData name="tota Wanees" userId="b054872294d09531" providerId="LiveId" clId="{520B2DF9-A462-4104-A6E2-2749775A453F}" dt="2024-05-22T03:34:04.712" v="149"/>
        <pc:sldMkLst>
          <pc:docMk/>
          <pc:sldMk cId="0" sldId="264"/>
        </pc:sldMkLst>
      </pc:sldChg>
      <pc:sldChg chg="modAnim">
        <pc:chgData name="tota Wanees" userId="b054872294d09531" providerId="LiveId" clId="{520B2DF9-A462-4104-A6E2-2749775A453F}" dt="2024-05-22T03:34:34.659" v="152"/>
        <pc:sldMkLst>
          <pc:docMk/>
          <pc:sldMk cId="0" sldId="266"/>
        </pc:sldMkLst>
      </pc:sldChg>
      <pc:sldChg chg="modAnim">
        <pc:chgData name="tota Wanees" userId="b054872294d09531" providerId="LiveId" clId="{520B2DF9-A462-4104-A6E2-2749775A453F}" dt="2024-05-22T03:34:52.206" v="156"/>
        <pc:sldMkLst>
          <pc:docMk/>
          <pc:sldMk cId="0" sldId="267"/>
        </pc:sldMkLst>
      </pc:sldChg>
      <pc:sldChg chg="modSp mod modAnim">
        <pc:chgData name="tota Wanees" userId="b054872294d09531" providerId="LiveId" clId="{520B2DF9-A462-4104-A6E2-2749775A453F}" dt="2024-05-22T03:31:59.110" v="127"/>
        <pc:sldMkLst>
          <pc:docMk/>
          <pc:sldMk cId="1186027846" sldId="269"/>
        </pc:sldMkLst>
        <pc:spChg chg="mod">
          <ac:chgData name="tota Wanees" userId="b054872294d09531" providerId="LiveId" clId="{520B2DF9-A462-4104-A6E2-2749775A453F}" dt="2024-05-22T03:31:25.547" v="120" actId="1076"/>
          <ac:spMkLst>
            <pc:docMk/>
            <pc:sldMk cId="1186027846" sldId="269"/>
            <ac:spMk id="2" creationId="{00000000-0000-0000-0000-000000000000}"/>
          </ac:spMkLst>
        </pc:spChg>
        <pc:spChg chg="mod">
          <ac:chgData name="tota Wanees" userId="b054872294d09531" providerId="LiveId" clId="{520B2DF9-A462-4104-A6E2-2749775A453F}" dt="2024-05-22T03:31:22.467" v="119" actId="1076"/>
          <ac:spMkLst>
            <pc:docMk/>
            <pc:sldMk cId="1186027846" sldId="269"/>
            <ac:spMk id="3" creationId="{00000000-0000-0000-0000-000000000000}"/>
          </ac:spMkLst>
        </pc:spChg>
        <pc:spChg chg="mod">
          <ac:chgData name="tota Wanees" userId="b054872294d09531" providerId="LiveId" clId="{520B2DF9-A462-4104-A6E2-2749775A453F}" dt="2024-05-22T03:31:26.959" v="121" actId="1076"/>
          <ac:spMkLst>
            <pc:docMk/>
            <pc:sldMk cId="1186027846" sldId="269"/>
            <ac:spMk id="4" creationId="{00000000-0000-0000-0000-000000000000}"/>
          </ac:spMkLst>
        </pc:spChg>
        <pc:spChg chg="mod">
          <ac:chgData name="tota Wanees" userId="b054872294d09531" providerId="LiveId" clId="{520B2DF9-A462-4104-A6E2-2749775A453F}" dt="2024-05-22T03:31:18.674" v="117" actId="1076"/>
          <ac:spMkLst>
            <pc:docMk/>
            <pc:sldMk cId="1186027846" sldId="269"/>
            <ac:spMk id="14" creationId="{00000000-0000-0000-0000-000000000000}"/>
          </ac:spMkLst>
        </pc:spChg>
      </pc:sldChg>
      <pc:sldChg chg="modAnim">
        <pc:chgData name="tota Wanees" userId="b054872294d09531" providerId="LiveId" clId="{520B2DF9-A462-4104-A6E2-2749775A453F}" dt="2024-05-22T03:35:14.982" v="159"/>
        <pc:sldMkLst>
          <pc:docMk/>
          <pc:sldMk cId="3036513065" sldId="270"/>
        </pc:sldMkLst>
      </pc:sldChg>
      <pc:sldChg chg="del">
        <pc:chgData name="tota Wanees" userId="b054872294d09531" providerId="LiveId" clId="{520B2DF9-A462-4104-A6E2-2749775A453F}" dt="2024-05-22T03:22:25.982" v="1" actId="2696"/>
        <pc:sldMkLst>
          <pc:docMk/>
          <pc:sldMk cId="104977050" sldId="271"/>
        </pc:sldMkLst>
      </pc:sldChg>
      <pc:sldChg chg="delSp modSp add del mod setBg">
        <pc:chgData name="tota Wanees" userId="b054872294d09531" providerId="LiveId" clId="{520B2DF9-A462-4104-A6E2-2749775A453F}" dt="2024-05-22T03:28:07.683" v="89" actId="2696"/>
        <pc:sldMkLst>
          <pc:docMk/>
          <pc:sldMk cId="3990876801" sldId="271"/>
        </pc:sldMkLst>
        <pc:spChg chg="mod">
          <ac:chgData name="tota Wanees" userId="b054872294d09531" providerId="LiveId" clId="{520B2DF9-A462-4104-A6E2-2749775A453F}" dt="2024-05-22T03:24:21.605" v="23" actId="1076"/>
          <ac:spMkLst>
            <pc:docMk/>
            <pc:sldMk cId="3990876801" sldId="271"/>
            <ac:spMk id="2" creationId="{00000000-0000-0000-0000-000000000000}"/>
          </ac:spMkLst>
        </pc:spChg>
        <pc:spChg chg="mod">
          <ac:chgData name="tota Wanees" userId="b054872294d09531" providerId="LiveId" clId="{520B2DF9-A462-4104-A6E2-2749775A453F}" dt="2024-05-22T03:24:05.489" v="20" actId="1076"/>
          <ac:spMkLst>
            <pc:docMk/>
            <pc:sldMk cId="3990876801" sldId="271"/>
            <ac:spMk id="3" creationId="{00000000-0000-0000-0000-000000000000}"/>
          </ac:spMkLst>
        </pc:spChg>
        <pc:spChg chg="mod">
          <ac:chgData name="tota Wanees" userId="b054872294d09531" providerId="LiveId" clId="{520B2DF9-A462-4104-A6E2-2749775A453F}" dt="2024-05-22T03:24:02.391" v="18" actId="1076"/>
          <ac:spMkLst>
            <pc:docMk/>
            <pc:sldMk cId="3990876801" sldId="271"/>
            <ac:spMk id="5" creationId="{00000000-0000-0000-0000-000000000000}"/>
          </ac:spMkLst>
        </pc:spChg>
        <pc:spChg chg="mod">
          <ac:chgData name="tota Wanees" userId="b054872294d09531" providerId="LiveId" clId="{520B2DF9-A462-4104-A6E2-2749775A453F}" dt="2024-05-22T03:24:00.658" v="17" actId="1076"/>
          <ac:spMkLst>
            <pc:docMk/>
            <pc:sldMk cId="3990876801" sldId="271"/>
            <ac:spMk id="6" creationId="{00000000-0000-0000-0000-000000000000}"/>
          </ac:spMkLst>
        </pc:spChg>
        <pc:spChg chg="del mod">
          <ac:chgData name="tota Wanees" userId="b054872294d09531" providerId="LiveId" clId="{520B2DF9-A462-4104-A6E2-2749775A453F}" dt="2024-05-22T03:23:04.373" v="13"/>
          <ac:spMkLst>
            <pc:docMk/>
            <pc:sldMk cId="3990876801" sldId="271"/>
            <ac:spMk id="27" creationId="{836D8CFC-BA3C-E885-EFF4-13923DF308B0}"/>
          </ac:spMkLst>
        </pc:spChg>
        <pc:spChg chg="del mod">
          <ac:chgData name="tota Wanees" userId="b054872294d09531" providerId="LiveId" clId="{520B2DF9-A462-4104-A6E2-2749775A453F}" dt="2024-05-22T03:23:12.125" v="16" actId="478"/>
          <ac:spMkLst>
            <pc:docMk/>
            <pc:sldMk cId="3990876801" sldId="271"/>
            <ac:spMk id="32" creationId="{364D372F-A62C-0A38-421F-D0AEB96D6960}"/>
          </ac:spMkLst>
        </pc:spChg>
        <pc:graphicFrameChg chg="del mod modGraphic">
          <ac:chgData name="tota Wanees" userId="b054872294d09531" providerId="LiveId" clId="{520B2DF9-A462-4104-A6E2-2749775A453F}" dt="2024-05-22T03:22:48.960" v="7" actId="478"/>
          <ac:graphicFrameMkLst>
            <pc:docMk/>
            <pc:sldMk cId="3990876801" sldId="271"/>
            <ac:graphicFrameMk id="28" creationId="{AD284B32-6A33-191A-2026-A85288CFB888}"/>
          </ac:graphicFrameMkLst>
        </pc:graphicFrameChg>
        <pc:picChg chg="del">
          <ac:chgData name="tota Wanees" userId="b054872294d09531" providerId="LiveId" clId="{520B2DF9-A462-4104-A6E2-2749775A453F}" dt="2024-05-22T03:23:05.712" v="14" actId="478"/>
          <ac:picMkLst>
            <pc:docMk/>
            <pc:sldMk cId="3990876801" sldId="271"/>
            <ac:picMk id="30" creationId="{DD489C71-51EA-6FD8-AFBF-7A5AB6CB5B92}"/>
          </ac:picMkLst>
        </pc:picChg>
      </pc:sldChg>
      <pc:sldChg chg="delSp modSp add mod setBg modAnim">
        <pc:chgData name="tota Wanees" userId="b054872294d09531" providerId="LiveId" clId="{520B2DF9-A462-4104-A6E2-2749775A453F}" dt="2024-05-22T03:35:50.483" v="166"/>
        <pc:sldMkLst>
          <pc:docMk/>
          <pc:sldMk cId="2612391788" sldId="272"/>
        </pc:sldMkLst>
        <pc:spChg chg="mod">
          <ac:chgData name="tota Wanees" userId="b054872294d09531" providerId="LiveId" clId="{520B2DF9-A462-4104-A6E2-2749775A453F}" dt="2024-05-22T03:27:59.149" v="88" actId="1076"/>
          <ac:spMkLst>
            <pc:docMk/>
            <pc:sldMk cId="2612391788" sldId="272"/>
            <ac:spMk id="2" creationId="{00000000-0000-0000-0000-000000000000}"/>
          </ac:spMkLst>
        </pc:spChg>
        <pc:spChg chg="mod">
          <ac:chgData name="tota Wanees" userId="b054872294d09531" providerId="LiveId" clId="{520B2DF9-A462-4104-A6E2-2749775A453F}" dt="2024-05-22T03:27:55.719" v="86" actId="1076"/>
          <ac:spMkLst>
            <pc:docMk/>
            <pc:sldMk cId="2612391788" sldId="272"/>
            <ac:spMk id="3" creationId="{00000000-0000-0000-0000-000000000000}"/>
          </ac:spMkLst>
        </pc:spChg>
        <pc:spChg chg="mod">
          <ac:chgData name="tota Wanees" userId="b054872294d09531" providerId="LiveId" clId="{520B2DF9-A462-4104-A6E2-2749775A453F}" dt="2024-05-22T03:28:11.100" v="90" actId="1076"/>
          <ac:spMkLst>
            <pc:docMk/>
            <pc:sldMk cId="2612391788" sldId="272"/>
            <ac:spMk id="5" creationId="{00000000-0000-0000-0000-000000000000}"/>
          </ac:spMkLst>
        </pc:spChg>
        <pc:spChg chg="mod">
          <ac:chgData name="tota Wanees" userId="b054872294d09531" providerId="LiveId" clId="{520B2DF9-A462-4104-A6E2-2749775A453F}" dt="2024-05-22T03:27:53.368" v="85" actId="1076"/>
          <ac:spMkLst>
            <pc:docMk/>
            <pc:sldMk cId="2612391788" sldId="272"/>
            <ac:spMk id="6" creationId="{00000000-0000-0000-0000-000000000000}"/>
          </ac:spMkLst>
        </pc:spChg>
        <pc:spChg chg="mod">
          <ac:chgData name="tota Wanees" userId="b054872294d09531" providerId="LiveId" clId="{520B2DF9-A462-4104-A6E2-2749775A453F}" dt="2024-05-22T03:35:49.340" v="165" actId="1076"/>
          <ac:spMkLst>
            <pc:docMk/>
            <pc:sldMk cId="2612391788" sldId="272"/>
            <ac:spMk id="27" creationId="{836D8CFC-BA3C-E885-EFF4-13923DF308B0}"/>
          </ac:spMkLst>
        </pc:spChg>
        <pc:spChg chg="del">
          <ac:chgData name="tota Wanees" userId="b054872294d09531" providerId="LiveId" clId="{520B2DF9-A462-4104-A6E2-2749775A453F}" dt="2024-05-22T03:24:40.019" v="28" actId="478"/>
          <ac:spMkLst>
            <pc:docMk/>
            <pc:sldMk cId="2612391788" sldId="272"/>
            <ac:spMk id="32" creationId="{364D372F-A62C-0A38-421F-D0AEB96D6960}"/>
          </ac:spMkLst>
        </pc:spChg>
        <pc:grpChg chg="mod">
          <ac:chgData name="tota Wanees" userId="b054872294d09531" providerId="LiveId" clId="{520B2DF9-A462-4104-A6E2-2749775A453F}" dt="2024-05-22T03:27:57.045" v="87" actId="1076"/>
          <ac:grpSpMkLst>
            <pc:docMk/>
            <pc:sldMk cId="2612391788" sldId="272"/>
            <ac:grpSpMk id="21" creationId="{00000000-0000-0000-0000-000000000000}"/>
          </ac:grpSpMkLst>
        </pc:grpChg>
        <pc:graphicFrameChg chg="del modGraphic">
          <ac:chgData name="tota Wanees" userId="b054872294d09531" providerId="LiveId" clId="{520B2DF9-A462-4104-A6E2-2749775A453F}" dt="2024-05-22T03:24:35.034" v="26" actId="478"/>
          <ac:graphicFrameMkLst>
            <pc:docMk/>
            <pc:sldMk cId="2612391788" sldId="272"/>
            <ac:graphicFrameMk id="28" creationId="{AD284B32-6A33-191A-2026-A85288CFB888}"/>
          </ac:graphicFrameMkLst>
        </pc:graphicFrameChg>
        <pc:picChg chg="del">
          <ac:chgData name="tota Wanees" userId="b054872294d09531" providerId="LiveId" clId="{520B2DF9-A462-4104-A6E2-2749775A453F}" dt="2024-05-22T03:24:36.626" v="27" actId="478"/>
          <ac:picMkLst>
            <pc:docMk/>
            <pc:sldMk cId="2612391788" sldId="272"/>
            <ac:picMk id="30" creationId="{DD489C71-51EA-6FD8-AFBF-7A5AB6CB5B9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sv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svg"/><Relationship Id="rId7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0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25748" y="-4726565"/>
            <a:ext cx="8115834" cy="8115834"/>
          </a:xfrm>
          <a:custGeom>
            <a:avLst/>
            <a:gdLst/>
            <a:ahLst/>
            <a:cxnLst/>
            <a:rect l="l" t="t" r="r" b="b"/>
            <a:pathLst>
              <a:path w="8115834" h="8115834">
                <a:moveTo>
                  <a:pt x="0" y="0"/>
                </a:moveTo>
                <a:lnTo>
                  <a:pt x="8115833" y="0"/>
                </a:lnTo>
                <a:lnTo>
                  <a:pt x="8115833" y="8115833"/>
                </a:lnTo>
                <a:lnTo>
                  <a:pt x="0" y="81158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3963">
            <a:off x="12888803" y="-1371619"/>
            <a:ext cx="4064587" cy="4064587"/>
          </a:xfrm>
          <a:custGeom>
            <a:avLst/>
            <a:gdLst/>
            <a:ahLst/>
            <a:cxnLst/>
            <a:rect l="l" t="t" r="r" b="b"/>
            <a:pathLst>
              <a:path w="4064587" h="4064587">
                <a:moveTo>
                  <a:pt x="0" y="0"/>
                </a:moveTo>
                <a:lnTo>
                  <a:pt x="4064587" y="0"/>
                </a:lnTo>
                <a:lnTo>
                  <a:pt x="4064587" y="4064587"/>
                </a:lnTo>
                <a:lnTo>
                  <a:pt x="0" y="40645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475827">
            <a:off x="16224463" y="66023"/>
            <a:ext cx="6463730" cy="5881995"/>
          </a:xfrm>
          <a:custGeom>
            <a:avLst/>
            <a:gdLst/>
            <a:ahLst/>
            <a:cxnLst/>
            <a:rect l="l" t="t" r="r" b="b"/>
            <a:pathLst>
              <a:path w="6463730" h="5881995">
                <a:moveTo>
                  <a:pt x="0" y="0"/>
                </a:moveTo>
                <a:lnTo>
                  <a:pt x="6463730" y="0"/>
                </a:lnTo>
                <a:lnTo>
                  <a:pt x="6463730" y="5881995"/>
                </a:lnTo>
                <a:lnTo>
                  <a:pt x="0" y="58819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155224">
            <a:off x="13314376" y="-2542751"/>
            <a:ext cx="6826819" cy="6887081"/>
          </a:xfrm>
          <a:custGeom>
            <a:avLst/>
            <a:gdLst/>
            <a:ahLst/>
            <a:cxnLst/>
            <a:rect l="l" t="t" r="r" b="b"/>
            <a:pathLst>
              <a:path w="6826819" h="6887081">
                <a:moveTo>
                  <a:pt x="0" y="0"/>
                </a:moveTo>
                <a:lnTo>
                  <a:pt x="6826819" y="0"/>
                </a:lnTo>
                <a:lnTo>
                  <a:pt x="6826819" y="6887081"/>
                </a:lnTo>
                <a:lnTo>
                  <a:pt x="0" y="68870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7042357" y="2797683"/>
            <a:ext cx="9272397" cy="9272397"/>
          </a:xfrm>
          <a:custGeom>
            <a:avLst/>
            <a:gdLst/>
            <a:ahLst/>
            <a:cxnLst/>
            <a:rect l="l" t="t" r="r" b="b"/>
            <a:pathLst>
              <a:path w="9272397" h="9272397">
                <a:moveTo>
                  <a:pt x="0" y="0"/>
                </a:moveTo>
                <a:lnTo>
                  <a:pt x="9272397" y="0"/>
                </a:lnTo>
                <a:lnTo>
                  <a:pt x="9272397" y="9272397"/>
                </a:lnTo>
                <a:lnTo>
                  <a:pt x="0" y="92723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-8079185" y="9258300"/>
            <a:ext cx="9797456" cy="1181130"/>
            <a:chOff x="0" y="0"/>
            <a:chExt cx="2580400" cy="31107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0400" cy="311079"/>
            </a:xfrm>
            <a:custGeom>
              <a:avLst/>
              <a:gdLst/>
              <a:ahLst/>
              <a:cxnLst/>
              <a:rect l="l" t="t" r="r" b="b"/>
              <a:pathLst>
                <a:path w="2580400" h="311079">
                  <a:moveTo>
                    <a:pt x="79020" y="0"/>
                  </a:moveTo>
                  <a:lnTo>
                    <a:pt x="2501380" y="0"/>
                  </a:lnTo>
                  <a:cubicBezTo>
                    <a:pt x="2522338" y="0"/>
                    <a:pt x="2542437" y="8325"/>
                    <a:pt x="2557256" y="23144"/>
                  </a:cubicBezTo>
                  <a:cubicBezTo>
                    <a:pt x="2572075" y="37963"/>
                    <a:pt x="2580400" y="58062"/>
                    <a:pt x="2580400" y="79020"/>
                  </a:cubicBezTo>
                  <a:lnTo>
                    <a:pt x="2580400" y="232060"/>
                  </a:lnTo>
                  <a:cubicBezTo>
                    <a:pt x="2580400" y="275701"/>
                    <a:pt x="2545022" y="311079"/>
                    <a:pt x="2501380" y="311079"/>
                  </a:cubicBezTo>
                  <a:lnTo>
                    <a:pt x="79020" y="311079"/>
                  </a:lnTo>
                  <a:cubicBezTo>
                    <a:pt x="35378" y="311079"/>
                    <a:pt x="0" y="275701"/>
                    <a:pt x="0" y="232060"/>
                  </a:cubicBezTo>
                  <a:lnTo>
                    <a:pt x="0" y="79020"/>
                  </a:lnTo>
                  <a:cubicBezTo>
                    <a:pt x="0" y="35378"/>
                    <a:pt x="35378" y="0"/>
                    <a:pt x="7902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7AD">
                    <a:alpha val="38000"/>
                  </a:srgbClr>
                </a:gs>
                <a:gs pos="100000">
                  <a:srgbClr val="C77BE6">
                    <a:alpha val="38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580400" cy="358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3386193" y="7159028"/>
            <a:ext cx="4477362" cy="2467298"/>
          </a:xfrm>
          <a:custGeom>
            <a:avLst/>
            <a:gdLst/>
            <a:ahLst/>
            <a:cxnLst/>
            <a:rect l="l" t="t" r="r" b="b"/>
            <a:pathLst>
              <a:path w="2305339" h="311079">
                <a:moveTo>
                  <a:pt x="88448" y="0"/>
                </a:moveTo>
                <a:lnTo>
                  <a:pt x="2216891" y="0"/>
                </a:lnTo>
                <a:cubicBezTo>
                  <a:pt x="2265739" y="0"/>
                  <a:pt x="2305339" y="39599"/>
                  <a:pt x="2305339" y="88448"/>
                </a:cubicBezTo>
                <a:lnTo>
                  <a:pt x="2305339" y="222631"/>
                </a:lnTo>
                <a:cubicBezTo>
                  <a:pt x="2305339" y="271480"/>
                  <a:pt x="2265739" y="311079"/>
                  <a:pt x="2216891" y="311079"/>
                </a:cubicBezTo>
                <a:lnTo>
                  <a:pt x="88448" y="311079"/>
                </a:lnTo>
                <a:cubicBezTo>
                  <a:pt x="39599" y="311079"/>
                  <a:pt x="0" y="271480"/>
                  <a:pt x="0" y="222631"/>
                </a:cubicBezTo>
                <a:lnTo>
                  <a:pt x="0" y="88448"/>
                </a:lnTo>
                <a:cubicBezTo>
                  <a:pt x="0" y="39599"/>
                  <a:pt x="39599" y="0"/>
                  <a:pt x="88448" y="0"/>
                </a:cubicBezTo>
                <a:close/>
              </a:path>
            </a:pathLst>
          </a:custGeom>
          <a:gradFill rotWithShape="1">
            <a:gsLst>
              <a:gs pos="0">
                <a:srgbClr val="FFF7AD">
                  <a:alpha val="38000"/>
                </a:srgbClr>
              </a:gs>
              <a:gs pos="100000">
                <a:srgbClr val="C77BE6">
                  <a:alpha val="38000"/>
                </a:srgbClr>
              </a:gs>
            </a:gsLst>
            <a:lin ang="0"/>
          </a:gradFill>
          <a:ln cap="rnd">
            <a:noFill/>
            <a:prstDash val="solid"/>
            <a:rou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3" name="Freeform 13"/>
          <p:cNvSpPr/>
          <p:nvPr/>
        </p:nvSpPr>
        <p:spPr>
          <a:xfrm rot="10326220">
            <a:off x="2485850" y="8022910"/>
            <a:ext cx="3206832" cy="3206832"/>
          </a:xfrm>
          <a:custGeom>
            <a:avLst/>
            <a:gdLst/>
            <a:ahLst/>
            <a:cxnLst/>
            <a:rect l="l" t="t" r="r" b="b"/>
            <a:pathLst>
              <a:path w="3206832" h="3206832">
                <a:moveTo>
                  <a:pt x="0" y="0"/>
                </a:moveTo>
                <a:lnTo>
                  <a:pt x="3206831" y="0"/>
                </a:lnTo>
                <a:lnTo>
                  <a:pt x="3206831" y="3206831"/>
                </a:lnTo>
                <a:lnTo>
                  <a:pt x="0" y="32068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7153617">
            <a:off x="-1542612" y="5633045"/>
            <a:ext cx="4485350" cy="4842483"/>
          </a:xfrm>
          <a:custGeom>
            <a:avLst/>
            <a:gdLst/>
            <a:ahLst/>
            <a:cxnLst/>
            <a:rect l="l" t="t" r="r" b="b"/>
            <a:pathLst>
              <a:path w="4485350" h="4842483">
                <a:moveTo>
                  <a:pt x="0" y="0"/>
                </a:moveTo>
                <a:lnTo>
                  <a:pt x="4485350" y="0"/>
                </a:lnTo>
                <a:lnTo>
                  <a:pt x="4485350" y="4842483"/>
                </a:lnTo>
                <a:lnTo>
                  <a:pt x="0" y="48424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20646386">
            <a:off x="-490778" y="7868679"/>
            <a:ext cx="5173454" cy="4836641"/>
          </a:xfrm>
          <a:custGeom>
            <a:avLst/>
            <a:gdLst/>
            <a:ahLst/>
            <a:cxnLst/>
            <a:rect l="l" t="t" r="r" b="b"/>
            <a:pathLst>
              <a:path w="5173454" h="4836641">
                <a:moveTo>
                  <a:pt x="0" y="0"/>
                </a:moveTo>
                <a:lnTo>
                  <a:pt x="5173454" y="0"/>
                </a:lnTo>
                <a:lnTo>
                  <a:pt x="5173454" y="4836640"/>
                </a:lnTo>
                <a:lnTo>
                  <a:pt x="0" y="48366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4037900" y="7527057"/>
            <a:ext cx="7684449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83"/>
              </a:lnSpc>
              <a:spcBef>
                <a:spcPct val="0"/>
              </a:spcBef>
            </a:pPr>
            <a:r>
              <a:rPr lang="en-US" sz="2353" u="none" strike="noStrike" dirty="0">
                <a:solidFill>
                  <a:srgbClr val="FFDE59"/>
                </a:solidFill>
                <a:latin typeface="Montserrat"/>
              </a:rPr>
              <a:t>Sara Mahmoud</a:t>
            </a:r>
            <a:endParaRPr lang="ar-EG" sz="2353" u="none" strike="noStrike" dirty="0">
              <a:solidFill>
                <a:srgbClr val="FFDE59"/>
              </a:solidFill>
              <a:latin typeface="Montserrat"/>
            </a:endParaRPr>
          </a:p>
          <a:p>
            <a:pPr marL="0" lvl="0" indent="0" algn="l">
              <a:lnSpc>
                <a:spcPts val="2683"/>
              </a:lnSpc>
              <a:spcBef>
                <a:spcPct val="0"/>
              </a:spcBef>
            </a:pPr>
            <a:r>
              <a:rPr lang="en-US" sz="2353" dirty="0">
                <a:solidFill>
                  <a:srgbClr val="FFDE59"/>
                </a:solidFill>
                <a:latin typeface="Montserrat"/>
              </a:rPr>
              <a:t>Allaa Ahmed </a:t>
            </a:r>
            <a:endParaRPr lang="ar-EG" sz="2353" dirty="0">
              <a:solidFill>
                <a:srgbClr val="FFDE59"/>
              </a:solidFill>
              <a:latin typeface="Montserrat"/>
            </a:endParaRPr>
          </a:p>
          <a:p>
            <a:pPr marL="0" lvl="0" indent="0" algn="l">
              <a:lnSpc>
                <a:spcPts val="2683"/>
              </a:lnSpc>
              <a:spcBef>
                <a:spcPct val="0"/>
              </a:spcBef>
            </a:pPr>
            <a:r>
              <a:rPr lang="en-US" sz="2353" u="none" strike="noStrike" dirty="0">
                <a:solidFill>
                  <a:srgbClr val="FFDE59"/>
                </a:solidFill>
                <a:latin typeface="Montserrat"/>
              </a:rPr>
              <a:t>Yasmeen Elsayed</a:t>
            </a:r>
            <a:endParaRPr lang="ar-EG" sz="2353" u="none" strike="noStrike" dirty="0">
              <a:solidFill>
                <a:srgbClr val="FFDE59"/>
              </a:solidFill>
              <a:latin typeface="Montserrat"/>
            </a:endParaRPr>
          </a:p>
          <a:p>
            <a:pPr marL="0" lvl="0" indent="0" algn="l">
              <a:lnSpc>
                <a:spcPts val="2683"/>
              </a:lnSpc>
              <a:spcBef>
                <a:spcPct val="0"/>
              </a:spcBef>
            </a:pPr>
            <a:r>
              <a:rPr lang="en-US" sz="2353" dirty="0">
                <a:solidFill>
                  <a:srgbClr val="FFDE59"/>
                </a:solidFill>
                <a:latin typeface="Montserrat"/>
              </a:rPr>
              <a:t>Fatema Atef</a:t>
            </a:r>
            <a:endParaRPr lang="ar-EG" sz="2353" dirty="0">
              <a:solidFill>
                <a:srgbClr val="FFDE59"/>
              </a:solidFill>
              <a:latin typeface="Montserrat"/>
            </a:endParaRPr>
          </a:p>
          <a:p>
            <a:pPr marL="0" lvl="0" indent="0" algn="l">
              <a:lnSpc>
                <a:spcPts val="2683"/>
              </a:lnSpc>
              <a:spcBef>
                <a:spcPct val="0"/>
              </a:spcBef>
            </a:pPr>
            <a:r>
              <a:rPr lang="en-US" sz="2353" u="none" strike="noStrike" dirty="0" err="1">
                <a:solidFill>
                  <a:srgbClr val="FFDE59"/>
                </a:solidFill>
                <a:latin typeface="Montserrat"/>
              </a:rPr>
              <a:t>Rwnaa</a:t>
            </a:r>
            <a:r>
              <a:rPr lang="en-US" sz="2353" u="none" strike="noStrike" dirty="0">
                <a:solidFill>
                  <a:srgbClr val="FFDE59"/>
                </a:solidFill>
                <a:latin typeface="Montserrat"/>
              </a:rPr>
              <a:t> Samy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322406" y="4335664"/>
            <a:ext cx="7133616" cy="1820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734"/>
              </a:lnSpc>
              <a:spcBef>
                <a:spcPct val="0"/>
              </a:spcBef>
            </a:pPr>
            <a:r>
              <a:rPr lang="en-US" sz="13080" u="none" strike="noStrike" spc="-627" dirty="0" err="1">
                <a:solidFill>
                  <a:srgbClr val="FFDE59"/>
                </a:solidFill>
                <a:latin typeface="League Spartan"/>
              </a:rPr>
              <a:t>DESeq</a:t>
            </a:r>
            <a:endParaRPr lang="en-US" sz="13080" u="none" strike="noStrike" spc="-627" dirty="0">
              <a:solidFill>
                <a:srgbClr val="FFDE59"/>
              </a:solidFill>
              <a:latin typeface="League Spart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0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67564" y="-5933870"/>
            <a:ext cx="8115834" cy="8115834"/>
          </a:xfrm>
          <a:custGeom>
            <a:avLst/>
            <a:gdLst/>
            <a:ahLst/>
            <a:cxnLst/>
            <a:rect l="l" t="t" r="r" b="b"/>
            <a:pathLst>
              <a:path w="8115834" h="8115834">
                <a:moveTo>
                  <a:pt x="0" y="0"/>
                </a:moveTo>
                <a:lnTo>
                  <a:pt x="8115833" y="0"/>
                </a:lnTo>
                <a:lnTo>
                  <a:pt x="8115833" y="8115833"/>
                </a:lnTo>
                <a:lnTo>
                  <a:pt x="0" y="81158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727612" y="8198739"/>
            <a:ext cx="8115834" cy="8115834"/>
          </a:xfrm>
          <a:custGeom>
            <a:avLst/>
            <a:gdLst/>
            <a:ahLst/>
            <a:cxnLst/>
            <a:rect l="l" t="t" r="r" b="b"/>
            <a:pathLst>
              <a:path w="8115834" h="8115834">
                <a:moveTo>
                  <a:pt x="0" y="0"/>
                </a:moveTo>
                <a:lnTo>
                  <a:pt x="8115833" y="0"/>
                </a:lnTo>
                <a:lnTo>
                  <a:pt x="8115833" y="8115833"/>
                </a:lnTo>
                <a:lnTo>
                  <a:pt x="0" y="81158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3435074">
            <a:off x="-1817961" y="6949753"/>
            <a:ext cx="4052139" cy="4374779"/>
          </a:xfrm>
          <a:custGeom>
            <a:avLst/>
            <a:gdLst/>
            <a:ahLst/>
            <a:cxnLst/>
            <a:rect l="l" t="t" r="r" b="b"/>
            <a:pathLst>
              <a:path w="4052139" h="4374779">
                <a:moveTo>
                  <a:pt x="0" y="0"/>
                </a:moveTo>
                <a:lnTo>
                  <a:pt x="4052138" y="0"/>
                </a:lnTo>
                <a:lnTo>
                  <a:pt x="4052138" y="4374779"/>
                </a:lnTo>
                <a:lnTo>
                  <a:pt x="0" y="437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0175238">
            <a:off x="-804476" y="5420696"/>
            <a:ext cx="1608952" cy="1564705"/>
          </a:xfrm>
          <a:custGeom>
            <a:avLst/>
            <a:gdLst/>
            <a:ahLst/>
            <a:cxnLst/>
            <a:rect l="l" t="t" r="r" b="b"/>
            <a:pathLst>
              <a:path w="1608952" h="1564705">
                <a:moveTo>
                  <a:pt x="0" y="0"/>
                </a:moveTo>
                <a:lnTo>
                  <a:pt x="1608952" y="0"/>
                </a:lnTo>
                <a:lnTo>
                  <a:pt x="1608952" y="1564706"/>
                </a:lnTo>
                <a:lnTo>
                  <a:pt x="0" y="15647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5400000">
            <a:off x="15352737" y="967870"/>
            <a:ext cx="1833567" cy="1979559"/>
          </a:xfrm>
          <a:custGeom>
            <a:avLst/>
            <a:gdLst/>
            <a:ahLst/>
            <a:cxnLst/>
            <a:rect l="l" t="t" r="r" b="b"/>
            <a:pathLst>
              <a:path w="1833567" h="1979559">
                <a:moveTo>
                  <a:pt x="0" y="0"/>
                </a:moveTo>
                <a:lnTo>
                  <a:pt x="1833567" y="0"/>
                </a:lnTo>
                <a:lnTo>
                  <a:pt x="1833567" y="1979559"/>
                </a:lnTo>
                <a:lnTo>
                  <a:pt x="0" y="19795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0829802" y="7002460"/>
            <a:ext cx="2250221" cy="2255840"/>
            <a:chOff x="0" y="0"/>
            <a:chExt cx="5594350" cy="5608320"/>
          </a:xfrm>
        </p:grpSpPr>
        <p:sp>
          <p:nvSpPr>
            <p:cNvPr id="22" name="Freeform 22"/>
            <p:cNvSpPr/>
            <p:nvPr/>
          </p:nvSpPr>
          <p:spPr>
            <a:xfrm flipH="1">
              <a:off x="-589238" y="-191771"/>
              <a:ext cx="6264910" cy="5977891"/>
            </a:xfrm>
            <a:custGeom>
              <a:avLst/>
              <a:gdLst/>
              <a:ahLst/>
              <a:cxnLst/>
              <a:rect l="l" t="t" r="r" b="b"/>
              <a:pathLst>
                <a:path w="6264910" h="5977891">
                  <a:moveTo>
                    <a:pt x="2688590" y="342901"/>
                  </a:moveTo>
                  <a:cubicBezTo>
                    <a:pt x="1496060" y="509271"/>
                    <a:pt x="0" y="971551"/>
                    <a:pt x="829310" y="3060701"/>
                  </a:cubicBezTo>
                  <a:cubicBezTo>
                    <a:pt x="1658620" y="5149851"/>
                    <a:pt x="3375660" y="5520691"/>
                    <a:pt x="4204970" y="5749291"/>
                  </a:cubicBezTo>
                  <a:cubicBezTo>
                    <a:pt x="5034280" y="5977891"/>
                    <a:pt x="6008370" y="5434331"/>
                    <a:pt x="5664200" y="4203701"/>
                  </a:cubicBezTo>
                  <a:cubicBezTo>
                    <a:pt x="5363210" y="3126740"/>
                    <a:pt x="6264910" y="1772921"/>
                    <a:pt x="6178550" y="886460"/>
                  </a:cubicBezTo>
                  <a:cubicBezTo>
                    <a:pt x="6092190" y="0"/>
                    <a:pt x="4119880" y="142240"/>
                    <a:pt x="2688590" y="34290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36D8CFC-BA3C-E885-EFF4-13923DF308B0}"/>
              </a:ext>
            </a:extLst>
          </p:cNvPr>
          <p:cNvSpPr txBox="1"/>
          <p:nvPr/>
        </p:nvSpPr>
        <p:spPr>
          <a:xfrm>
            <a:off x="457200" y="555417"/>
            <a:ext cx="144826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ECECEC"/>
                </a:solidFill>
                <a:effectLst/>
                <a:highlight>
                  <a:srgbClr val="212121"/>
                </a:highlight>
                <a:uLnTx/>
                <a:uFillTx/>
                <a:latin typeface="Söhne"/>
                <a:ea typeface="+mn-ea"/>
                <a:cs typeface="+mn-cs"/>
              </a:rPr>
              <a:t>7.Perform differential expression analysis and obtain results: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AD284B32-6A33-191A-2026-A85288CFB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593474"/>
              </p:ext>
            </p:extLst>
          </p:nvPr>
        </p:nvGraphicFramePr>
        <p:xfrm>
          <a:off x="737385" y="1629542"/>
          <a:ext cx="13769537" cy="18588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9537">
                  <a:extLst>
                    <a:ext uri="{9D8B030D-6E8A-4147-A177-3AD203B41FA5}">
                      <a16:colId xmlns:a16="http://schemas.microsoft.com/office/drawing/2014/main" val="1157737935"/>
                    </a:ext>
                  </a:extLst>
                </a:gridCol>
              </a:tblGrid>
              <a:tr h="629117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3200" dirty="0">
                          <a:solidFill>
                            <a:schemeClr val="tx1"/>
                          </a:solidFill>
                        </a:rPr>
                        <a:t> R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390269"/>
                  </a:ext>
                </a:extLst>
              </a:tr>
              <a:tr h="10054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chemeClr val="bg1"/>
                          </a:solidFill>
                        </a:rPr>
                        <a:t>  </a:t>
                      </a:r>
                      <a:r>
                        <a:rPr lang="en-US" sz="4000" dirty="0" err="1">
                          <a:solidFill>
                            <a:schemeClr val="bg1"/>
                          </a:solidFill>
                        </a:rPr>
                        <a:t>DESeq_results</a:t>
                      </a:r>
                      <a:r>
                        <a:rPr lang="en-US" sz="4000" dirty="0">
                          <a:solidFill>
                            <a:schemeClr val="bg1"/>
                          </a:solidFill>
                        </a:rPr>
                        <a:t> &lt;- results(</a:t>
                      </a:r>
                      <a:r>
                        <a:rPr lang="en-US" sz="4000" dirty="0" err="1">
                          <a:solidFill>
                            <a:schemeClr val="bg1"/>
                          </a:solidFill>
                        </a:rPr>
                        <a:t>dds</a:t>
                      </a:r>
                      <a:r>
                        <a:rPr lang="en-US" sz="4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169959"/>
                  </a:ext>
                </a:extLst>
              </a:tr>
            </a:tbl>
          </a:graphicData>
        </a:graphic>
      </p:graphicFrame>
      <p:pic>
        <p:nvPicPr>
          <p:cNvPr id="30" name="Picture 29" descr="A screenshot of a computer&#10;&#10;Description automatically generated">
            <a:extLst>
              <a:ext uri="{FF2B5EF4-FFF2-40B4-BE49-F238E27FC236}">
                <a16:creationId xmlns:a16="http://schemas.microsoft.com/office/drawing/2014/main" id="{DD489C71-51EA-6FD8-AFBF-7A5AB6CB5B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85" y="3750524"/>
            <a:ext cx="11759415" cy="653647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64D372F-A62C-0A38-421F-D0AEB96D6960}"/>
              </a:ext>
            </a:extLst>
          </p:cNvPr>
          <p:cNvSpPr txBox="1"/>
          <p:nvPr/>
        </p:nvSpPr>
        <p:spPr>
          <a:xfrm>
            <a:off x="12872481" y="5245884"/>
            <a:ext cx="4953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results function extracts the results of the differential expression analysis.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00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76204" y="8782984"/>
            <a:ext cx="8115834" cy="8115834"/>
          </a:xfrm>
          <a:custGeom>
            <a:avLst/>
            <a:gdLst/>
            <a:ahLst/>
            <a:cxnLst/>
            <a:rect l="l" t="t" r="r" b="b"/>
            <a:pathLst>
              <a:path w="8115834" h="8115834">
                <a:moveTo>
                  <a:pt x="0" y="0"/>
                </a:moveTo>
                <a:lnTo>
                  <a:pt x="8115834" y="0"/>
                </a:lnTo>
                <a:lnTo>
                  <a:pt x="8115834" y="8115834"/>
                </a:lnTo>
                <a:lnTo>
                  <a:pt x="0" y="81158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3435074">
            <a:off x="-1817961" y="6949753"/>
            <a:ext cx="4052139" cy="4374779"/>
          </a:xfrm>
          <a:custGeom>
            <a:avLst/>
            <a:gdLst/>
            <a:ahLst/>
            <a:cxnLst/>
            <a:rect l="l" t="t" r="r" b="b"/>
            <a:pathLst>
              <a:path w="4052139" h="4374779">
                <a:moveTo>
                  <a:pt x="0" y="0"/>
                </a:moveTo>
                <a:lnTo>
                  <a:pt x="4052138" y="0"/>
                </a:lnTo>
                <a:lnTo>
                  <a:pt x="4052138" y="4374779"/>
                </a:lnTo>
                <a:lnTo>
                  <a:pt x="0" y="437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253972" y="-7392854"/>
            <a:ext cx="9272397" cy="9272397"/>
          </a:xfrm>
          <a:custGeom>
            <a:avLst/>
            <a:gdLst/>
            <a:ahLst/>
            <a:cxnLst/>
            <a:rect l="l" t="t" r="r" b="b"/>
            <a:pathLst>
              <a:path w="9272397" h="9272397">
                <a:moveTo>
                  <a:pt x="0" y="0"/>
                </a:moveTo>
                <a:lnTo>
                  <a:pt x="9272397" y="0"/>
                </a:lnTo>
                <a:lnTo>
                  <a:pt x="9272397" y="9272397"/>
                </a:lnTo>
                <a:lnTo>
                  <a:pt x="0" y="92723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68136">
            <a:off x="16740696" y="-2875461"/>
            <a:ext cx="5930587" cy="5396834"/>
          </a:xfrm>
          <a:custGeom>
            <a:avLst/>
            <a:gdLst/>
            <a:ahLst/>
            <a:cxnLst/>
            <a:rect l="l" t="t" r="r" b="b"/>
            <a:pathLst>
              <a:path w="5930587" h="5396834">
                <a:moveTo>
                  <a:pt x="0" y="0"/>
                </a:moveTo>
                <a:lnTo>
                  <a:pt x="5930586" y="0"/>
                </a:lnTo>
                <a:lnTo>
                  <a:pt x="5930586" y="5396834"/>
                </a:lnTo>
                <a:lnTo>
                  <a:pt x="0" y="53968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10175238">
            <a:off x="-804476" y="5420696"/>
            <a:ext cx="1608952" cy="1564705"/>
          </a:xfrm>
          <a:custGeom>
            <a:avLst/>
            <a:gdLst/>
            <a:ahLst/>
            <a:cxnLst/>
            <a:rect l="l" t="t" r="r" b="b"/>
            <a:pathLst>
              <a:path w="1608952" h="1564705">
                <a:moveTo>
                  <a:pt x="0" y="0"/>
                </a:moveTo>
                <a:lnTo>
                  <a:pt x="1608952" y="0"/>
                </a:lnTo>
                <a:lnTo>
                  <a:pt x="1608952" y="1564706"/>
                </a:lnTo>
                <a:lnTo>
                  <a:pt x="0" y="15647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DFEE-ECFC-9CC2-289B-074311AA152C}"/>
              </a:ext>
            </a:extLst>
          </p:cNvPr>
          <p:cNvSpPr txBox="1"/>
          <p:nvPr/>
        </p:nvSpPr>
        <p:spPr>
          <a:xfrm>
            <a:off x="267855" y="413815"/>
            <a:ext cx="1611088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solidFill>
                  <a:srgbClr val="ECECEC"/>
                </a:solidFill>
                <a:highlight>
                  <a:srgbClr val="212121"/>
                </a:highlight>
                <a:latin typeface="Söhne"/>
              </a:rPr>
              <a:t>8.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ECECEC"/>
                </a:solidFill>
                <a:effectLst/>
                <a:highlight>
                  <a:srgbClr val="212121"/>
                </a:highlight>
                <a:uLnTx/>
                <a:uFillTx/>
                <a:latin typeface="Söhne"/>
                <a:ea typeface="+mn-ea"/>
                <a:cs typeface="+mn-cs"/>
              </a:rPr>
              <a:t>Subset </a:t>
            </a: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ECECEC"/>
                </a:solidFill>
                <a:effectLst/>
                <a:highlight>
                  <a:srgbClr val="212121"/>
                </a:highlight>
                <a:uLnTx/>
                <a:uFillTx/>
                <a:latin typeface="Söhne"/>
                <a:ea typeface="+mn-ea"/>
                <a:cs typeface="+mn-cs"/>
              </a:rPr>
              <a:t>DESeq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ECECEC"/>
                </a:solidFill>
                <a:effectLst/>
                <a:highlight>
                  <a:srgbClr val="212121"/>
                </a:highlight>
                <a:uLnTx/>
                <a:uFillTx/>
                <a:latin typeface="Söhne"/>
                <a:ea typeface="+mn-ea"/>
                <a:cs typeface="+mn-cs"/>
              </a:rPr>
              <a:t> results to get differentially expressed genes (DEGs):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A639167-0F0A-C45A-28F5-9ACA1BDEE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061604"/>
              </p:ext>
            </p:extLst>
          </p:nvPr>
        </p:nvGraphicFramePr>
        <p:xfrm>
          <a:off x="457200" y="1386135"/>
          <a:ext cx="13769537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9537">
                  <a:extLst>
                    <a:ext uri="{9D8B030D-6E8A-4147-A177-3AD203B41FA5}">
                      <a16:colId xmlns:a16="http://schemas.microsoft.com/office/drawing/2014/main" val="1157737935"/>
                    </a:ext>
                  </a:extLst>
                </a:gridCol>
              </a:tblGrid>
              <a:tr h="629117"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r>
                        <a:rPr lang="en-US" sz="280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3200">
                          <a:solidFill>
                            <a:schemeClr val="tx1"/>
                          </a:solidFill>
                        </a:rPr>
                        <a:t> R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390269"/>
                  </a:ext>
                </a:extLst>
              </a:tr>
              <a:tr h="10054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chemeClr val="bg1"/>
                          </a:solidFill>
                        </a:rPr>
                        <a:t>  DEGS &lt;- subset(</a:t>
                      </a:r>
                      <a:r>
                        <a:rPr lang="en-US" sz="4000" dirty="0" err="1">
                          <a:solidFill>
                            <a:schemeClr val="bg1"/>
                          </a:solidFill>
                        </a:rPr>
                        <a:t>DESeq_results</a:t>
                      </a:r>
                      <a:r>
                        <a:rPr lang="en-US" sz="4000" dirty="0">
                          <a:solidFill>
                            <a:schemeClr val="bg1"/>
                          </a:solidFill>
                        </a:rPr>
                        <a:t>, abs(log2FoldChange) &gt; 1 &amp; </a:t>
                      </a:r>
                      <a:r>
                        <a:rPr lang="en-US" sz="4000" dirty="0" err="1">
                          <a:solidFill>
                            <a:schemeClr val="bg1"/>
                          </a:solidFill>
                        </a:rPr>
                        <a:t>padj</a:t>
                      </a:r>
                      <a:r>
                        <a:rPr lang="en-US" sz="4000" dirty="0">
                          <a:solidFill>
                            <a:schemeClr val="bg1"/>
                          </a:solidFill>
                        </a:rPr>
                        <a:t> &lt; 0.1)</a:t>
                      </a: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169959"/>
                  </a:ext>
                </a:extLst>
              </a:tr>
            </a:tbl>
          </a:graphicData>
        </a:graphic>
      </p:graphicFrame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DEDDA9AD-D582-BB33-B1F8-E128E4C72C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27" y="3882874"/>
            <a:ext cx="12191999" cy="6404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F949059-06F0-2E28-A496-6032EAC509D6}"/>
              </a:ext>
            </a:extLst>
          </p:cNvPr>
          <p:cNvSpPr txBox="1"/>
          <p:nvPr/>
        </p:nvSpPr>
        <p:spPr>
          <a:xfrm>
            <a:off x="12645066" y="4053901"/>
            <a:ext cx="54864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results are filtered to obtain genes with an absolute log2 fold change greater than 1 and an adjusted p-value (</a:t>
            </a:r>
            <a:r>
              <a:rPr lang="en-US" sz="4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padj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less than 0.1. These thresholds can be adjusted based on the stringency required.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00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06915" y="8370189"/>
            <a:ext cx="9272397" cy="9272397"/>
          </a:xfrm>
          <a:custGeom>
            <a:avLst/>
            <a:gdLst/>
            <a:ahLst/>
            <a:cxnLst/>
            <a:rect l="l" t="t" r="r" b="b"/>
            <a:pathLst>
              <a:path w="9272397" h="9272397">
                <a:moveTo>
                  <a:pt x="0" y="0"/>
                </a:moveTo>
                <a:lnTo>
                  <a:pt x="9272398" y="0"/>
                </a:lnTo>
                <a:lnTo>
                  <a:pt x="9272398" y="9272397"/>
                </a:lnTo>
                <a:lnTo>
                  <a:pt x="0" y="92723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/>
          <p:cNvSpPr/>
          <p:nvPr/>
        </p:nvSpPr>
        <p:spPr>
          <a:xfrm rot="5400000">
            <a:off x="13419446" y="7985780"/>
            <a:ext cx="4263011" cy="4602441"/>
          </a:xfrm>
          <a:custGeom>
            <a:avLst/>
            <a:gdLst/>
            <a:ahLst/>
            <a:cxnLst/>
            <a:rect l="l" t="t" r="r" b="b"/>
            <a:pathLst>
              <a:path w="4263011" h="4602441">
                <a:moveTo>
                  <a:pt x="0" y="0"/>
                </a:moveTo>
                <a:lnTo>
                  <a:pt x="4263011" y="0"/>
                </a:lnTo>
                <a:lnTo>
                  <a:pt x="4263011" y="4602440"/>
                </a:lnTo>
                <a:lnTo>
                  <a:pt x="0" y="46024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reeform 6"/>
          <p:cNvSpPr/>
          <p:nvPr/>
        </p:nvSpPr>
        <p:spPr>
          <a:xfrm rot="9101440">
            <a:off x="-3768223" y="-3268749"/>
            <a:ext cx="6060755" cy="5515287"/>
          </a:xfrm>
          <a:custGeom>
            <a:avLst/>
            <a:gdLst/>
            <a:ahLst/>
            <a:cxnLst/>
            <a:rect l="l" t="t" r="r" b="b"/>
            <a:pathLst>
              <a:path w="6060755" h="5515287">
                <a:moveTo>
                  <a:pt x="0" y="0"/>
                </a:moveTo>
                <a:lnTo>
                  <a:pt x="6060755" y="0"/>
                </a:lnTo>
                <a:lnTo>
                  <a:pt x="6060755" y="5515287"/>
                </a:lnTo>
                <a:lnTo>
                  <a:pt x="0" y="55152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Freeform 12"/>
          <p:cNvSpPr/>
          <p:nvPr/>
        </p:nvSpPr>
        <p:spPr>
          <a:xfrm rot="9955509">
            <a:off x="16390976" y="8835167"/>
            <a:ext cx="3165726" cy="3247145"/>
          </a:xfrm>
          <a:custGeom>
            <a:avLst/>
            <a:gdLst/>
            <a:ahLst/>
            <a:cxnLst/>
            <a:rect l="l" t="t" r="r" b="b"/>
            <a:pathLst>
              <a:path w="3165726" h="3247145">
                <a:moveTo>
                  <a:pt x="0" y="0"/>
                </a:moveTo>
                <a:lnTo>
                  <a:pt x="3165726" y="0"/>
                </a:lnTo>
                <a:lnTo>
                  <a:pt x="3165726" y="3247145"/>
                </a:lnTo>
                <a:lnTo>
                  <a:pt x="0" y="32471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74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Freeform 13"/>
          <p:cNvSpPr/>
          <p:nvPr/>
        </p:nvSpPr>
        <p:spPr>
          <a:xfrm rot="1964504">
            <a:off x="-3832991" y="-2502978"/>
            <a:ext cx="5131553" cy="4797468"/>
          </a:xfrm>
          <a:custGeom>
            <a:avLst/>
            <a:gdLst/>
            <a:ahLst/>
            <a:cxnLst/>
            <a:rect l="l" t="t" r="r" b="b"/>
            <a:pathLst>
              <a:path w="5131553" h="4797468">
                <a:moveTo>
                  <a:pt x="0" y="0"/>
                </a:moveTo>
                <a:lnTo>
                  <a:pt x="5131553" y="0"/>
                </a:lnTo>
                <a:lnTo>
                  <a:pt x="5131553" y="4797468"/>
                </a:lnTo>
                <a:lnTo>
                  <a:pt x="0" y="47974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B60BAE-EE5A-0D2C-7BE4-FE8D3F1125B4}"/>
              </a:ext>
            </a:extLst>
          </p:cNvPr>
          <p:cNvSpPr txBox="1"/>
          <p:nvPr/>
        </p:nvSpPr>
        <p:spPr>
          <a:xfrm>
            <a:off x="1331976" y="5886374"/>
            <a:ext cx="1405432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subsetted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results are converted to a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dataframe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for easier manipulation and saving.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FB6268-A368-5682-E84D-165A5119FF23}"/>
              </a:ext>
            </a:extLst>
          </p:cNvPr>
          <p:cNvSpPr txBox="1"/>
          <p:nvPr/>
        </p:nvSpPr>
        <p:spPr>
          <a:xfrm>
            <a:off x="1981200" y="419100"/>
            <a:ext cx="775430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solidFill>
                  <a:srgbClr val="ECECEC"/>
                </a:solidFill>
                <a:highlight>
                  <a:srgbClr val="212121"/>
                </a:highlight>
                <a:latin typeface="Söhne"/>
              </a:rPr>
              <a:t>9.</a:t>
            </a:r>
            <a:r>
              <a:rPr lang="en-US" sz="4400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DESeq results to a </a:t>
            </a:r>
            <a:r>
              <a:rPr lang="en-US" sz="4400" b="1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dataframe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ECECEC"/>
                </a:solidFill>
                <a:effectLst/>
                <a:highlight>
                  <a:srgbClr val="212121"/>
                </a:highlight>
                <a:uLnTx/>
                <a:uFillTx/>
                <a:latin typeface="Söhne"/>
                <a:ea typeface="+mn-ea"/>
                <a:cs typeface="+mn-cs"/>
              </a:rPr>
              <a:t>: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1693343-82C7-35C1-0F55-54E9F8AC40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195490"/>
              </p:ext>
            </p:extLst>
          </p:nvPr>
        </p:nvGraphicFramePr>
        <p:xfrm>
          <a:off x="1295400" y="2692886"/>
          <a:ext cx="13769537" cy="18588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9537">
                  <a:extLst>
                    <a:ext uri="{9D8B030D-6E8A-4147-A177-3AD203B41FA5}">
                      <a16:colId xmlns:a16="http://schemas.microsoft.com/office/drawing/2014/main" val="1157737935"/>
                    </a:ext>
                  </a:extLst>
                </a:gridCol>
              </a:tblGrid>
              <a:tr h="629117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3200" dirty="0">
                          <a:solidFill>
                            <a:schemeClr val="tx1"/>
                          </a:solidFill>
                        </a:rPr>
                        <a:t> R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390269"/>
                  </a:ext>
                </a:extLst>
              </a:tr>
              <a:tr h="10054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chemeClr val="bg1"/>
                          </a:solidFill>
                        </a:rPr>
                        <a:t>  </a:t>
                      </a:r>
                      <a:r>
                        <a:rPr lang="en-US" sz="4000" dirty="0" err="1">
                          <a:solidFill>
                            <a:schemeClr val="bg1"/>
                          </a:solidFill>
                        </a:rPr>
                        <a:t>DEGS_df</a:t>
                      </a:r>
                      <a:r>
                        <a:rPr lang="en-US" sz="4000" dirty="0">
                          <a:solidFill>
                            <a:schemeClr val="bg1"/>
                          </a:solidFill>
                        </a:rPr>
                        <a:t> &lt;- </a:t>
                      </a:r>
                      <a:r>
                        <a:rPr lang="en-US" sz="4000" dirty="0" err="1">
                          <a:solidFill>
                            <a:schemeClr val="bg1"/>
                          </a:solidFill>
                        </a:rPr>
                        <a:t>as.data.frame</a:t>
                      </a:r>
                      <a:r>
                        <a:rPr lang="en-US" sz="4000" dirty="0">
                          <a:solidFill>
                            <a:schemeClr val="bg1"/>
                          </a:solidFill>
                        </a:rPr>
                        <a:t>(DEGS)</a:t>
                      </a: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169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651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0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06871" y="-5933870"/>
            <a:ext cx="8115834" cy="8115834"/>
          </a:xfrm>
          <a:custGeom>
            <a:avLst/>
            <a:gdLst/>
            <a:ahLst/>
            <a:cxnLst/>
            <a:rect l="l" t="t" r="r" b="b"/>
            <a:pathLst>
              <a:path w="8115834" h="8115834">
                <a:moveTo>
                  <a:pt x="0" y="0"/>
                </a:moveTo>
                <a:lnTo>
                  <a:pt x="8115834" y="0"/>
                </a:lnTo>
                <a:lnTo>
                  <a:pt x="8115834" y="8115833"/>
                </a:lnTo>
                <a:lnTo>
                  <a:pt x="0" y="81158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3029217" y="8342521"/>
            <a:ext cx="8115834" cy="8115834"/>
          </a:xfrm>
          <a:custGeom>
            <a:avLst/>
            <a:gdLst/>
            <a:ahLst/>
            <a:cxnLst/>
            <a:rect l="l" t="t" r="r" b="b"/>
            <a:pathLst>
              <a:path w="8115834" h="8115834">
                <a:moveTo>
                  <a:pt x="0" y="0"/>
                </a:moveTo>
                <a:lnTo>
                  <a:pt x="8115834" y="0"/>
                </a:lnTo>
                <a:lnTo>
                  <a:pt x="8115834" y="8115834"/>
                </a:lnTo>
                <a:lnTo>
                  <a:pt x="0" y="81158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3435074">
            <a:off x="-1817961" y="6949753"/>
            <a:ext cx="4052139" cy="4374779"/>
          </a:xfrm>
          <a:custGeom>
            <a:avLst/>
            <a:gdLst/>
            <a:ahLst/>
            <a:cxnLst/>
            <a:rect l="l" t="t" r="r" b="b"/>
            <a:pathLst>
              <a:path w="4052139" h="4374779">
                <a:moveTo>
                  <a:pt x="0" y="0"/>
                </a:moveTo>
                <a:lnTo>
                  <a:pt x="4052138" y="0"/>
                </a:lnTo>
                <a:lnTo>
                  <a:pt x="4052138" y="4374779"/>
                </a:lnTo>
                <a:lnTo>
                  <a:pt x="0" y="437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10175238">
            <a:off x="-804476" y="5420696"/>
            <a:ext cx="1608952" cy="1564705"/>
          </a:xfrm>
          <a:custGeom>
            <a:avLst/>
            <a:gdLst/>
            <a:ahLst/>
            <a:cxnLst/>
            <a:rect l="l" t="t" r="r" b="b"/>
            <a:pathLst>
              <a:path w="1608952" h="1564705">
                <a:moveTo>
                  <a:pt x="0" y="0"/>
                </a:moveTo>
                <a:lnTo>
                  <a:pt x="1608952" y="0"/>
                </a:lnTo>
                <a:lnTo>
                  <a:pt x="1608952" y="1564706"/>
                </a:lnTo>
                <a:lnTo>
                  <a:pt x="0" y="15647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68136">
            <a:off x="15603706" y="-2698417"/>
            <a:ext cx="5930587" cy="5396834"/>
          </a:xfrm>
          <a:custGeom>
            <a:avLst/>
            <a:gdLst/>
            <a:ahLst/>
            <a:cxnLst/>
            <a:rect l="l" t="t" r="r" b="b"/>
            <a:pathLst>
              <a:path w="5930587" h="5396834">
                <a:moveTo>
                  <a:pt x="0" y="0"/>
                </a:moveTo>
                <a:lnTo>
                  <a:pt x="5930586" y="0"/>
                </a:lnTo>
                <a:lnTo>
                  <a:pt x="5930586" y="5396834"/>
                </a:lnTo>
                <a:lnTo>
                  <a:pt x="0" y="53968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7C2753-469E-50DB-ED36-196215BFE7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42071" y="-380790"/>
            <a:ext cx="8115834" cy="8115834"/>
          </a:xfrm>
          <a:custGeom>
            <a:avLst/>
            <a:gdLst/>
            <a:ahLst/>
            <a:cxnLst/>
            <a:rect l="l" t="t" r="r" b="b"/>
            <a:pathLst>
              <a:path w="8115834" h="8115834">
                <a:moveTo>
                  <a:pt x="0" y="0"/>
                </a:moveTo>
                <a:lnTo>
                  <a:pt x="8115833" y="0"/>
                </a:lnTo>
                <a:lnTo>
                  <a:pt x="8115833" y="8115833"/>
                </a:lnTo>
                <a:lnTo>
                  <a:pt x="0" y="81158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623994" y="2874433"/>
            <a:ext cx="8115834" cy="8115834"/>
          </a:xfrm>
          <a:custGeom>
            <a:avLst/>
            <a:gdLst/>
            <a:ahLst/>
            <a:cxnLst/>
            <a:rect l="l" t="t" r="r" b="b"/>
            <a:pathLst>
              <a:path w="8115834" h="8115834">
                <a:moveTo>
                  <a:pt x="0" y="0"/>
                </a:moveTo>
                <a:lnTo>
                  <a:pt x="8115833" y="0"/>
                </a:lnTo>
                <a:lnTo>
                  <a:pt x="8115833" y="8115833"/>
                </a:lnTo>
                <a:lnTo>
                  <a:pt x="0" y="81158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 rot="3435074">
            <a:off x="2466645" y="5915568"/>
            <a:ext cx="4052139" cy="4374779"/>
          </a:xfrm>
          <a:custGeom>
            <a:avLst/>
            <a:gdLst/>
            <a:ahLst/>
            <a:cxnLst/>
            <a:rect l="l" t="t" r="r" b="b"/>
            <a:pathLst>
              <a:path w="4052139" h="4374779">
                <a:moveTo>
                  <a:pt x="0" y="0"/>
                </a:moveTo>
                <a:lnTo>
                  <a:pt x="4052138" y="0"/>
                </a:lnTo>
                <a:lnTo>
                  <a:pt x="4052138" y="4374779"/>
                </a:lnTo>
                <a:lnTo>
                  <a:pt x="0" y="437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reeform 6"/>
          <p:cNvSpPr/>
          <p:nvPr/>
        </p:nvSpPr>
        <p:spPr>
          <a:xfrm rot="10175238">
            <a:off x="4316164" y="3550689"/>
            <a:ext cx="1608952" cy="1564705"/>
          </a:xfrm>
          <a:custGeom>
            <a:avLst/>
            <a:gdLst/>
            <a:ahLst/>
            <a:cxnLst/>
            <a:rect l="l" t="t" r="r" b="b"/>
            <a:pathLst>
              <a:path w="1608952" h="1564705">
                <a:moveTo>
                  <a:pt x="0" y="0"/>
                </a:moveTo>
                <a:lnTo>
                  <a:pt x="1608952" y="0"/>
                </a:lnTo>
                <a:lnTo>
                  <a:pt x="1608952" y="1564706"/>
                </a:lnTo>
                <a:lnTo>
                  <a:pt x="0" y="15647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8"/>
          <p:cNvSpPr/>
          <p:nvPr/>
        </p:nvSpPr>
        <p:spPr>
          <a:xfrm rot="5400000">
            <a:off x="15352737" y="967870"/>
            <a:ext cx="1833567" cy="1979559"/>
          </a:xfrm>
          <a:custGeom>
            <a:avLst/>
            <a:gdLst/>
            <a:ahLst/>
            <a:cxnLst/>
            <a:rect l="l" t="t" r="r" b="b"/>
            <a:pathLst>
              <a:path w="1833567" h="1979559">
                <a:moveTo>
                  <a:pt x="0" y="0"/>
                </a:moveTo>
                <a:lnTo>
                  <a:pt x="1833567" y="0"/>
                </a:lnTo>
                <a:lnTo>
                  <a:pt x="1833567" y="1979559"/>
                </a:lnTo>
                <a:lnTo>
                  <a:pt x="0" y="19795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2626320" y="5407687"/>
            <a:ext cx="2250221" cy="2255840"/>
            <a:chOff x="0" y="0"/>
            <a:chExt cx="5594350" cy="5608320"/>
          </a:xfrm>
        </p:grpSpPr>
        <p:sp>
          <p:nvSpPr>
            <p:cNvPr id="22" name="Freeform 22"/>
            <p:cNvSpPr/>
            <p:nvPr/>
          </p:nvSpPr>
          <p:spPr>
            <a:xfrm flipH="1">
              <a:off x="-589238" y="-191771"/>
              <a:ext cx="6264910" cy="5977891"/>
            </a:xfrm>
            <a:custGeom>
              <a:avLst/>
              <a:gdLst/>
              <a:ahLst/>
              <a:cxnLst/>
              <a:rect l="l" t="t" r="r" b="b"/>
              <a:pathLst>
                <a:path w="6264910" h="5977891">
                  <a:moveTo>
                    <a:pt x="2688590" y="342901"/>
                  </a:moveTo>
                  <a:cubicBezTo>
                    <a:pt x="1496060" y="509271"/>
                    <a:pt x="0" y="971551"/>
                    <a:pt x="829310" y="3060701"/>
                  </a:cubicBezTo>
                  <a:cubicBezTo>
                    <a:pt x="1658620" y="5149851"/>
                    <a:pt x="3375660" y="5520691"/>
                    <a:pt x="4204970" y="5749291"/>
                  </a:cubicBezTo>
                  <a:cubicBezTo>
                    <a:pt x="5034280" y="5977891"/>
                    <a:pt x="6008370" y="5434331"/>
                    <a:pt x="5664200" y="4203701"/>
                  </a:cubicBezTo>
                  <a:cubicBezTo>
                    <a:pt x="5363210" y="3126740"/>
                    <a:pt x="6264910" y="1772921"/>
                    <a:pt x="6178550" y="886460"/>
                  </a:cubicBezTo>
                  <a:cubicBezTo>
                    <a:pt x="6092190" y="0"/>
                    <a:pt x="4119880" y="142240"/>
                    <a:pt x="2688590" y="34290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36D8CFC-BA3C-E885-EFF4-13923DF308B0}"/>
              </a:ext>
            </a:extLst>
          </p:cNvPr>
          <p:cNvSpPr txBox="1"/>
          <p:nvPr/>
        </p:nvSpPr>
        <p:spPr>
          <a:xfrm>
            <a:off x="-10015034" y="6261906"/>
            <a:ext cx="180776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u="none" strike="noStrike" kern="1200" cap="none" spc="0" normalizeH="0" baseline="0" noProof="0" dirty="0">
                <a:ln>
                  <a:noFill/>
                </a:ln>
                <a:uLnTx/>
                <a:uFillTx/>
                <a:latin typeface="Söhne"/>
                <a:ea typeface="+mn-ea"/>
                <a:cs typeface="+mn-cs"/>
              </a:rPr>
              <a:t>THANK</a:t>
            </a:r>
            <a:r>
              <a:rPr lang="en-US" sz="7200" b="1" dirty="0">
                <a:solidFill>
                  <a:srgbClr val="ECECEC"/>
                </a:solidFill>
                <a:latin typeface="Söhne"/>
              </a:rPr>
              <a:t> </a:t>
            </a:r>
            <a:r>
              <a:rPr kumimoji="0" lang="en-US" sz="7200" b="1" u="none" strike="noStrike" kern="1200" cap="none" spc="0" normalizeH="0" baseline="0" noProof="0" dirty="0">
                <a:ln>
                  <a:noFill/>
                </a:ln>
                <a:uLnTx/>
                <a:uFillTx/>
                <a:latin typeface="Söhne"/>
                <a:ea typeface="+mn-ea"/>
                <a:cs typeface="+mn-cs"/>
              </a:rPr>
              <a:t>YOU</a:t>
            </a:r>
            <a:endParaRPr kumimoji="0" lang="en-US" sz="72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öhn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239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00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091024" y="8155495"/>
            <a:ext cx="9272397" cy="9272397"/>
          </a:xfrm>
          <a:custGeom>
            <a:avLst/>
            <a:gdLst/>
            <a:ahLst/>
            <a:cxnLst/>
            <a:rect l="l" t="t" r="r" b="b"/>
            <a:pathLst>
              <a:path w="9272397" h="9272397">
                <a:moveTo>
                  <a:pt x="0" y="0"/>
                </a:moveTo>
                <a:lnTo>
                  <a:pt x="9272398" y="0"/>
                </a:lnTo>
                <a:lnTo>
                  <a:pt x="9272398" y="9272397"/>
                </a:lnTo>
                <a:lnTo>
                  <a:pt x="0" y="92723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874377" y="1533844"/>
            <a:ext cx="15930134" cy="9352456"/>
            <a:chOff x="0" y="-823861"/>
            <a:chExt cx="4195591" cy="1151713"/>
          </a:xfrm>
        </p:grpSpPr>
        <p:sp>
          <p:nvSpPr>
            <p:cNvPr id="4" name="Freeform 4"/>
            <p:cNvSpPr/>
            <p:nvPr/>
          </p:nvSpPr>
          <p:spPr>
            <a:xfrm>
              <a:off x="330562" y="-823861"/>
              <a:ext cx="3865029" cy="463116"/>
            </a:xfrm>
            <a:custGeom>
              <a:avLst/>
              <a:gdLst/>
              <a:ahLst/>
              <a:cxnLst/>
              <a:rect l="l" t="t" r="r" b="b"/>
              <a:pathLst>
                <a:path w="3865029" h="327852">
                  <a:moveTo>
                    <a:pt x="52756" y="0"/>
                  </a:moveTo>
                  <a:lnTo>
                    <a:pt x="3812273" y="0"/>
                  </a:lnTo>
                  <a:cubicBezTo>
                    <a:pt x="3841409" y="0"/>
                    <a:pt x="3865029" y="23620"/>
                    <a:pt x="3865029" y="52756"/>
                  </a:cubicBezTo>
                  <a:lnTo>
                    <a:pt x="3865029" y="275097"/>
                  </a:lnTo>
                  <a:cubicBezTo>
                    <a:pt x="3865029" y="304233"/>
                    <a:pt x="3841409" y="327852"/>
                    <a:pt x="3812273" y="327852"/>
                  </a:cubicBezTo>
                  <a:lnTo>
                    <a:pt x="52756" y="327852"/>
                  </a:lnTo>
                  <a:cubicBezTo>
                    <a:pt x="38764" y="327852"/>
                    <a:pt x="25345" y="322294"/>
                    <a:pt x="15452" y="312401"/>
                  </a:cubicBezTo>
                  <a:cubicBezTo>
                    <a:pt x="5558" y="302507"/>
                    <a:pt x="0" y="289088"/>
                    <a:pt x="0" y="275097"/>
                  </a:cubicBezTo>
                  <a:lnTo>
                    <a:pt x="0" y="52756"/>
                  </a:lnTo>
                  <a:cubicBezTo>
                    <a:pt x="0" y="23620"/>
                    <a:pt x="23620" y="0"/>
                    <a:pt x="5275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7AD">
                    <a:alpha val="38000"/>
                  </a:srgbClr>
                </a:gs>
                <a:gs pos="100000">
                  <a:srgbClr val="C77BE6">
                    <a:alpha val="38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  <a:p>
              <a:endParaRPr lang="en-US"/>
            </a:p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865029" cy="375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367514" y="464871"/>
            <a:ext cx="6298287" cy="9714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81"/>
              </a:lnSpc>
              <a:spcBef>
                <a:spcPct val="0"/>
              </a:spcBef>
            </a:pPr>
            <a:r>
              <a:rPr lang="en-US" sz="4000" u="none" strike="noStrike" spc="274" dirty="0">
                <a:solidFill>
                  <a:srgbClr val="FFDE59"/>
                </a:solidFill>
                <a:latin typeface="League Spartan"/>
              </a:rPr>
              <a:t>WHAT IS </a:t>
            </a:r>
            <a:r>
              <a:rPr lang="en-US" sz="4000" u="none" strike="noStrike" spc="274" dirty="0" err="1">
                <a:solidFill>
                  <a:srgbClr val="FFDE59"/>
                </a:solidFill>
                <a:latin typeface="League Spartan"/>
              </a:rPr>
              <a:t>DESeq</a:t>
            </a:r>
            <a:r>
              <a:rPr lang="en-US" sz="4000" spc="274" dirty="0">
                <a:solidFill>
                  <a:srgbClr val="FFDE59"/>
                </a:solidFill>
                <a:latin typeface="League Spartan"/>
              </a:rPr>
              <a:t>?</a:t>
            </a:r>
            <a:endParaRPr lang="en-US" sz="4000" u="none" strike="noStrike" spc="274" dirty="0">
              <a:solidFill>
                <a:srgbClr val="FFDE59"/>
              </a:solidFill>
              <a:latin typeface="League Spartan"/>
            </a:endParaRPr>
          </a:p>
        </p:txBody>
      </p:sp>
      <p:sp>
        <p:nvSpPr>
          <p:cNvPr id="7" name="Freeform 7"/>
          <p:cNvSpPr/>
          <p:nvPr/>
        </p:nvSpPr>
        <p:spPr>
          <a:xfrm rot="5400000">
            <a:off x="16792463" y="777391"/>
            <a:ext cx="176720" cy="706880"/>
          </a:xfrm>
          <a:custGeom>
            <a:avLst/>
            <a:gdLst/>
            <a:ahLst/>
            <a:cxnLst/>
            <a:rect l="l" t="t" r="r" b="b"/>
            <a:pathLst>
              <a:path w="176720" h="706880">
                <a:moveTo>
                  <a:pt x="0" y="0"/>
                </a:moveTo>
                <a:lnTo>
                  <a:pt x="176720" y="0"/>
                </a:lnTo>
                <a:lnTo>
                  <a:pt x="176720" y="706880"/>
                </a:lnTo>
                <a:lnTo>
                  <a:pt x="0" y="7068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1853634" y="-6299993"/>
            <a:ext cx="8115834" cy="8115834"/>
          </a:xfrm>
          <a:custGeom>
            <a:avLst/>
            <a:gdLst/>
            <a:ahLst/>
            <a:cxnLst/>
            <a:rect l="l" t="t" r="r" b="b"/>
            <a:pathLst>
              <a:path w="8115834" h="8115834">
                <a:moveTo>
                  <a:pt x="0" y="0"/>
                </a:moveTo>
                <a:lnTo>
                  <a:pt x="8115834" y="0"/>
                </a:lnTo>
                <a:lnTo>
                  <a:pt x="8115834" y="8115834"/>
                </a:lnTo>
                <a:lnTo>
                  <a:pt x="0" y="81158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9101440">
            <a:off x="-1976641" y="-378966"/>
            <a:ext cx="6060755" cy="5515287"/>
          </a:xfrm>
          <a:custGeom>
            <a:avLst/>
            <a:gdLst/>
            <a:ahLst/>
            <a:cxnLst/>
            <a:rect l="l" t="t" r="r" b="b"/>
            <a:pathLst>
              <a:path w="6060755" h="5515287">
                <a:moveTo>
                  <a:pt x="0" y="0"/>
                </a:moveTo>
                <a:lnTo>
                  <a:pt x="6060755" y="0"/>
                </a:lnTo>
                <a:lnTo>
                  <a:pt x="6060755" y="5515287"/>
                </a:lnTo>
                <a:lnTo>
                  <a:pt x="0" y="55152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9955509">
            <a:off x="16199622" y="8614038"/>
            <a:ext cx="3165726" cy="3247145"/>
          </a:xfrm>
          <a:custGeom>
            <a:avLst/>
            <a:gdLst/>
            <a:ahLst/>
            <a:cxnLst/>
            <a:rect l="l" t="t" r="r" b="b"/>
            <a:pathLst>
              <a:path w="3165726" h="3247145">
                <a:moveTo>
                  <a:pt x="0" y="0"/>
                </a:moveTo>
                <a:lnTo>
                  <a:pt x="3165726" y="0"/>
                </a:lnTo>
                <a:lnTo>
                  <a:pt x="3165726" y="3247145"/>
                </a:lnTo>
                <a:lnTo>
                  <a:pt x="0" y="32471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67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1964504">
            <a:off x="-2294383" y="-2001787"/>
            <a:ext cx="5131553" cy="4797468"/>
          </a:xfrm>
          <a:custGeom>
            <a:avLst/>
            <a:gdLst/>
            <a:ahLst/>
            <a:cxnLst/>
            <a:rect l="l" t="t" r="r" b="b"/>
            <a:pathLst>
              <a:path w="5131553" h="4797468">
                <a:moveTo>
                  <a:pt x="0" y="0"/>
                </a:moveTo>
                <a:lnTo>
                  <a:pt x="5131553" y="0"/>
                </a:lnTo>
                <a:lnTo>
                  <a:pt x="5131553" y="4797468"/>
                </a:lnTo>
                <a:lnTo>
                  <a:pt x="0" y="47974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EBEAAD-A1EF-D66B-53D6-2BCCCF38251E}"/>
              </a:ext>
            </a:extLst>
          </p:cNvPr>
          <p:cNvSpPr txBox="1"/>
          <p:nvPr/>
        </p:nvSpPr>
        <p:spPr>
          <a:xfrm>
            <a:off x="3339759" y="1975388"/>
            <a:ext cx="1425447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</a:rPr>
              <a:t>DESeq</a:t>
            </a:r>
            <a:r>
              <a:rPr lang="en-US" sz="4400" dirty="0">
                <a:solidFill>
                  <a:schemeClr val="bg1"/>
                </a:solidFill>
              </a:rPr>
              <a:t> is a software package used in bioinformatics, particularly for the analysis of RNA-Seq data. It is designed to identify differential expression in count data, such as gene expression levels between different conditions or treatments.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8E995D-4EB0-3133-6E9E-6FEDFBD675A6}"/>
              </a:ext>
            </a:extLst>
          </p:cNvPr>
          <p:cNvSpPr txBox="1"/>
          <p:nvPr/>
        </p:nvSpPr>
        <p:spPr>
          <a:xfrm>
            <a:off x="304800" y="5445717"/>
            <a:ext cx="7930896" cy="1063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481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274" normalizeH="0" baseline="0" noProof="0" dirty="0">
                <a:ln>
                  <a:noFill/>
                </a:ln>
                <a:solidFill>
                  <a:srgbClr val="FFDE59"/>
                </a:solidFill>
                <a:effectLst/>
                <a:uLnTx/>
                <a:uFillTx/>
                <a:latin typeface="League Spartan"/>
                <a:ea typeface="+mn-ea"/>
                <a:cs typeface="+mn-cs"/>
              </a:rPr>
              <a:t>WHAT IS </a:t>
            </a:r>
            <a:r>
              <a:rPr lang="en-US" sz="4000" spc="274" dirty="0">
                <a:solidFill>
                  <a:srgbClr val="FFDE59"/>
                </a:solidFill>
                <a:latin typeface="League Spartan"/>
              </a:rPr>
              <a:t>THE JOB OF IT</a:t>
            </a:r>
            <a:r>
              <a:rPr kumimoji="0" lang="en-US" sz="4000" b="0" i="0" u="none" strike="noStrike" kern="1200" cap="none" spc="274" normalizeH="0" baseline="0" noProof="0" dirty="0">
                <a:ln>
                  <a:noFill/>
                </a:ln>
                <a:solidFill>
                  <a:srgbClr val="FFDE59"/>
                </a:solidFill>
                <a:effectLst/>
                <a:uLnTx/>
                <a:uFillTx/>
                <a:latin typeface="League Spartan"/>
                <a:ea typeface="+mn-ea"/>
                <a:cs typeface="+mn-cs"/>
              </a:rPr>
              <a:t>?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2CDABF6-23DF-6B1F-2510-165BB5B3F7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81000" y="6719936"/>
            <a:ext cx="15930229" cy="723608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C0BEC0D-AE8B-B4A5-8EFC-B1A751DF3E00}"/>
              </a:ext>
            </a:extLst>
          </p:cNvPr>
          <p:cNvSpPr txBox="1"/>
          <p:nvPr/>
        </p:nvSpPr>
        <p:spPr>
          <a:xfrm>
            <a:off x="1430893" y="6859254"/>
            <a:ext cx="1411833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DESeq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is used to determine which genes are differentially expressed across different experimental conditions. This is essential for understanding the molecular mechanisms underlying different biological states or responses.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" grpId="0"/>
      <p:bldP spid="20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00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66603" y="4271071"/>
            <a:ext cx="9272397" cy="9272397"/>
          </a:xfrm>
          <a:custGeom>
            <a:avLst/>
            <a:gdLst/>
            <a:ahLst/>
            <a:cxnLst/>
            <a:rect l="l" t="t" r="r" b="b"/>
            <a:pathLst>
              <a:path w="9272397" h="9272397">
                <a:moveTo>
                  <a:pt x="0" y="0"/>
                </a:moveTo>
                <a:lnTo>
                  <a:pt x="9272398" y="0"/>
                </a:lnTo>
                <a:lnTo>
                  <a:pt x="9272398" y="9272398"/>
                </a:lnTo>
                <a:lnTo>
                  <a:pt x="0" y="9272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650343" y="-2838727"/>
            <a:ext cx="8115834" cy="8115834"/>
          </a:xfrm>
          <a:custGeom>
            <a:avLst/>
            <a:gdLst/>
            <a:ahLst/>
            <a:cxnLst/>
            <a:rect l="l" t="t" r="r" b="b"/>
            <a:pathLst>
              <a:path w="8115834" h="8115834">
                <a:moveTo>
                  <a:pt x="0" y="0"/>
                </a:moveTo>
                <a:lnTo>
                  <a:pt x="8115833" y="0"/>
                </a:lnTo>
                <a:lnTo>
                  <a:pt x="8115833" y="8115834"/>
                </a:lnTo>
                <a:lnTo>
                  <a:pt x="0" y="81158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0175238">
            <a:off x="11494754" y="6109576"/>
            <a:ext cx="1608952" cy="1564705"/>
          </a:xfrm>
          <a:custGeom>
            <a:avLst/>
            <a:gdLst/>
            <a:ahLst/>
            <a:cxnLst/>
            <a:rect l="l" t="t" r="r" b="b"/>
            <a:pathLst>
              <a:path w="1608952" h="1564705">
                <a:moveTo>
                  <a:pt x="0" y="0"/>
                </a:moveTo>
                <a:lnTo>
                  <a:pt x="1608952" y="0"/>
                </a:lnTo>
                <a:lnTo>
                  <a:pt x="1608952" y="1564705"/>
                </a:lnTo>
                <a:lnTo>
                  <a:pt x="0" y="15647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>
            <a:off x="16792463" y="777391"/>
            <a:ext cx="176720" cy="706880"/>
          </a:xfrm>
          <a:custGeom>
            <a:avLst/>
            <a:gdLst/>
            <a:ahLst/>
            <a:cxnLst/>
            <a:rect l="l" t="t" r="r" b="b"/>
            <a:pathLst>
              <a:path w="176720" h="706880">
                <a:moveTo>
                  <a:pt x="0" y="0"/>
                </a:moveTo>
                <a:lnTo>
                  <a:pt x="176720" y="0"/>
                </a:lnTo>
                <a:lnTo>
                  <a:pt x="176720" y="706880"/>
                </a:lnTo>
                <a:lnTo>
                  <a:pt x="0" y="706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1964504">
            <a:off x="-760638" y="-1179544"/>
            <a:ext cx="5131553" cy="4797468"/>
          </a:xfrm>
          <a:custGeom>
            <a:avLst/>
            <a:gdLst/>
            <a:ahLst/>
            <a:cxnLst/>
            <a:rect l="l" t="t" r="r" b="b"/>
            <a:pathLst>
              <a:path w="5131553" h="4797468">
                <a:moveTo>
                  <a:pt x="0" y="0"/>
                </a:moveTo>
                <a:lnTo>
                  <a:pt x="5131553" y="0"/>
                </a:lnTo>
                <a:lnTo>
                  <a:pt x="5131553" y="4797468"/>
                </a:lnTo>
                <a:lnTo>
                  <a:pt x="0" y="47974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AF374BDC-9AE5-ACA7-26A0-E27A93CADD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3737" y="307458"/>
            <a:ext cx="7772400" cy="1470025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1.Load the required library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</a:t>
            </a:r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B3CB5E2-126B-0334-1E6B-F65F6895F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936074"/>
              </p:ext>
            </p:extLst>
          </p:nvPr>
        </p:nvGraphicFramePr>
        <p:xfrm>
          <a:off x="1628434" y="1908209"/>
          <a:ext cx="15252389" cy="193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52389">
                  <a:extLst>
                    <a:ext uri="{9D8B030D-6E8A-4147-A177-3AD203B41FA5}">
                      <a16:colId xmlns:a16="http://schemas.microsoft.com/office/drawing/2014/main" val="1157737935"/>
                    </a:ext>
                  </a:extLst>
                </a:gridCol>
              </a:tblGrid>
              <a:tr h="95350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sz="3200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390269"/>
                  </a:ext>
                </a:extLst>
              </a:tr>
              <a:tr h="9783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chemeClr val="bg1"/>
                          </a:solidFill>
                        </a:rPr>
                        <a:t>library(DESeq2)</a:t>
                      </a:r>
                    </a:p>
                    <a:p>
                      <a:endParaRPr lang="en-US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169959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2B07C73F-0B0F-5BF6-6934-B8204A01D167}"/>
              </a:ext>
            </a:extLst>
          </p:cNvPr>
          <p:cNvSpPr txBox="1"/>
          <p:nvPr/>
        </p:nvSpPr>
        <p:spPr>
          <a:xfrm>
            <a:off x="1591858" y="4271071"/>
            <a:ext cx="1441094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DESeq2 package is loaded, which is essential for differential expression analysis in RNA-seq data.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00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41545" y="3423518"/>
            <a:ext cx="9272397" cy="9272397"/>
          </a:xfrm>
          <a:custGeom>
            <a:avLst/>
            <a:gdLst/>
            <a:ahLst/>
            <a:cxnLst/>
            <a:rect l="l" t="t" r="r" b="b"/>
            <a:pathLst>
              <a:path w="9272397" h="9272397">
                <a:moveTo>
                  <a:pt x="0" y="0"/>
                </a:moveTo>
                <a:lnTo>
                  <a:pt x="9272398" y="0"/>
                </a:lnTo>
                <a:lnTo>
                  <a:pt x="9272398" y="9272398"/>
                </a:lnTo>
                <a:lnTo>
                  <a:pt x="0" y="9272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-2477034" y="-2859525"/>
            <a:ext cx="8115834" cy="8115834"/>
          </a:xfrm>
          <a:custGeom>
            <a:avLst/>
            <a:gdLst/>
            <a:ahLst/>
            <a:cxnLst/>
            <a:rect l="l" t="t" r="r" b="b"/>
            <a:pathLst>
              <a:path w="8115834" h="8115834">
                <a:moveTo>
                  <a:pt x="0" y="0"/>
                </a:moveTo>
                <a:lnTo>
                  <a:pt x="8115833" y="0"/>
                </a:lnTo>
                <a:lnTo>
                  <a:pt x="8115833" y="8115834"/>
                </a:lnTo>
                <a:lnTo>
                  <a:pt x="0" y="81158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/>
          <p:cNvSpPr/>
          <p:nvPr/>
        </p:nvSpPr>
        <p:spPr>
          <a:xfrm rot="10175238">
            <a:off x="10939399" y="6686570"/>
            <a:ext cx="1608952" cy="1564705"/>
          </a:xfrm>
          <a:custGeom>
            <a:avLst/>
            <a:gdLst/>
            <a:ahLst/>
            <a:cxnLst/>
            <a:rect l="l" t="t" r="r" b="b"/>
            <a:pathLst>
              <a:path w="1608952" h="1564705">
                <a:moveTo>
                  <a:pt x="0" y="0"/>
                </a:moveTo>
                <a:lnTo>
                  <a:pt x="1608952" y="0"/>
                </a:lnTo>
                <a:lnTo>
                  <a:pt x="1608952" y="1564705"/>
                </a:lnTo>
                <a:lnTo>
                  <a:pt x="0" y="15647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Freeform 14"/>
          <p:cNvSpPr/>
          <p:nvPr/>
        </p:nvSpPr>
        <p:spPr>
          <a:xfrm rot="1964504">
            <a:off x="-1039232" y="-660558"/>
            <a:ext cx="5131553" cy="4797468"/>
          </a:xfrm>
          <a:custGeom>
            <a:avLst/>
            <a:gdLst/>
            <a:ahLst/>
            <a:cxnLst/>
            <a:rect l="l" t="t" r="r" b="b"/>
            <a:pathLst>
              <a:path w="5131553" h="4797468">
                <a:moveTo>
                  <a:pt x="0" y="0"/>
                </a:moveTo>
                <a:lnTo>
                  <a:pt x="5131553" y="0"/>
                </a:lnTo>
                <a:lnTo>
                  <a:pt x="5131553" y="4797468"/>
                </a:lnTo>
                <a:lnTo>
                  <a:pt x="0" y="47974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07C73F-0B0F-5BF6-6934-B8204A01D167}"/>
              </a:ext>
            </a:extLst>
          </p:cNvPr>
          <p:cNvSpPr txBox="1"/>
          <p:nvPr/>
        </p:nvSpPr>
        <p:spPr>
          <a:xfrm>
            <a:off x="1066800" y="5369116"/>
            <a:ext cx="14410944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The gene count data is read from a CSV file into a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dataframe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The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row.names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= 1 argument indicates that the first column contains the row names (gene names).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5E7E692-940F-2215-D247-3D8E1BA86E7C}"/>
              </a:ext>
            </a:extLst>
          </p:cNvPr>
          <p:cNvSpPr txBox="1"/>
          <p:nvPr/>
        </p:nvSpPr>
        <p:spPr>
          <a:xfrm>
            <a:off x="838200" y="627083"/>
            <a:ext cx="96012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ECECEC"/>
                </a:solidFill>
                <a:effectLst/>
                <a:highlight>
                  <a:srgbClr val="212121"/>
                </a:highlight>
                <a:uLnTx/>
                <a:uFillTx/>
                <a:latin typeface="Söhne"/>
                <a:ea typeface="+mn-ea"/>
                <a:cs typeface="+mn-cs"/>
              </a:rPr>
              <a:t>2. Read gene count data from CSV file: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ECECEC"/>
              </a:solidFill>
              <a:effectLst/>
              <a:highlight>
                <a:srgbClr val="212121"/>
              </a:highlight>
              <a:uLnTx/>
              <a:uFillTx/>
              <a:latin typeface="Söhne"/>
              <a:ea typeface="+mn-ea"/>
              <a:cs typeface="+mn-cs"/>
            </a:endParaRP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362586D1-339E-2DB4-122C-5FD351A14D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9255"/>
              </p:ext>
            </p:extLst>
          </p:nvPr>
        </p:nvGraphicFramePr>
        <p:xfrm>
          <a:off x="1268898" y="1803880"/>
          <a:ext cx="15252389" cy="2741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52389">
                  <a:extLst>
                    <a:ext uri="{9D8B030D-6E8A-4147-A177-3AD203B41FA5}">
                      <a16:colId xmlns:a16="http://schemas.microsoft.com/office/drawing/2014/main" val="1157737935"/>
                    </a:ext>
                  </a:extLst>
                </a:gridCol>
              </a:tblGrid>
              <a:tr h="865109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 R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390269"/>
                  </a:ext>
                </a:extLst>
              </a:tr>
              <a:tr h="18768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 err="1">
                          <a:solidFill>
                            <a:schemeClr val="bg1"/>
                          </a:solidFill>
                        </a:rPr>
                        <a:t>gene_count_data</a:t>
                      </a:r>
                      <a:r>
                        <a:rPr lang="en-US" sz="4000" dirty="0">
                          <a:solidFill>
                            <a:schemeClr val="bg1"/>
                          </a:solidFill>
                        </a:rPr>
                        <a:t> &lt;- read.csv("C:\\Users\\FreeComp\\Desktop\\data.csv", </a:t>
                      </a:r>
                      <a:r>
                        <a:rPr lang="en-US" sz="4000" dirty="0" err="1">
                          <a:solidFill>
                            <a:schemeClr val="bg1"/>
                          </a:solidFill>
                        </a:rPr>
                        <a:t>row.names</a:t>
                      </a:r>
                      <a:r>
                        <a:rPr lang="en-US" sz="4000" dirty="0">
                          <a:solidFill>
                            <a:schemeClr val="bg1"/>
                          </a:solidFill>
                        </a:rPr>
                        <a:t> = 1)</a:t>
                      </a:r>
                    </a:p>
                    <a:p>
                      <a:endParaRPr lang="en-US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169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602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0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89740" y="-5408731"/>
            <a:ext cx="8115834" cy="8115834"/>
          </a:xfrm>
          <a:custGeom>
            <a:avLst/>
            <a:gdLst/>
            <a:ahLst/>
            <a:cxnLst/>
            <a:rect l="l" t="t" r="r" b="b"/>
            <a:pathLst>
              <a:path w="8115834" h="8115834">
                <a:moveTo>
                  <a:pt x="0" y="0"/>
                </a:moveTo>
                <a:lnTo>
                  <a:pt x="8115833" y="0"/>
                </a:lnTo>
                <a:lnTo>
                  <a:pt x="8115833" y="8115833"/>
                </a:lnTo>
                <a:lnTo>
                  <a:pt x="0" y="81158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117864" y="7762135"/>
            <a:ext cx="8115834" cy="8115834"/>
          </a:xfrm>
          <a:custGeom>
            <a:avLst/>
            <a:gdLst/>
            <a:ahLst/>
            <a:cxnLst/>
            <a:rect l="l" t="t" r="r" b="b"/>
            <a:pathLst>
              <a:path w="8115834" h="8115834">
                <a:moveTo>
                  <a:pt x="0" y="0"/>
                </a:moveTo>
                <a:lnTo>
                  <a:pt x="8115833" y="0"/>
                </a:lnTo>
                <a:lnTo>
                  <a:pt x="8115833" y="8115834"/>
                </a:lnTo>
                <a:lnTo>
                  <a:pt x="0" y="81158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3400611" y="-2285312"/>
            <a:ext cx="3479258" cy="3479258"/>
          </a:xfrm>
          <a:custGeom>
            <a:avLst/>
            <a:gdLst/>
            <a:ahLst/>
            <a:cxnLst/>
            <a:rect l="l" t="t" r="r" b="b"/>
            <a:pathLst>
              <a:path w="3479258" h="3479258">
                <a:moveTo>
                  <a:pt x="0" y="0"/>
                </a:moveTo>
                <a:lnTo>
                  <a:pt x="3479258" y="0"/>
                </a:lnTo>
                <a:lnTo>
                  <a:pt x="3479258" y="3479257"/>
                </a:lnTo>
                <a:lnTo>
                  <a:pt x="0" y="34792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 rot="6022449">
            <a:off x="-3049795" y="5574746"/>
            <a:ext cx="4052139" cy="4374779"/>
          </a:xfrm>
          <a:custGeom>
            <a:avLst/>
            <a:gdLst/>
            <a:ahLst/>
            <a:cxnLst/>
            <a:rect l="l" t="t" r="r" b="b"/>
            <a:pathLst>
              <a:path w="4052139" h="4374779">
                <a:moveTo>
                  <a:pt x="0" y="0"/>
                </a:moveTo>
                <a:lnTo>
                  <a:pt x="4052139" y="0"/>
                </a:lnTo>
                <a:lnTo>
                  <a:pt x="4052139" y="4374778"/>
                </a:lnTo>
                <a:lnTo>
                  <a:pt x="0" y="43747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 rot="-10800000">
            <a:off x="0" y="9410386"/>
            <a:ext cx="3448650" cy="3448650"/>
          </a:xfrm>
          <a:custGeom>
            <a:avLst/>
            <a:gdLst/>
            <a:ahLst/>
            <a:cxnLst/>
            <a:rect l="l" t="t" r="r" b="b"/>
            <a:pathLst>
              <a:path w="3448650" h="3448650">
                <a:moveTo>
                  <a:pt x="0" y="0"/>
                </a:moveTo>
                <a:lnTo>
                  <a:pt x="3448650" y="0"/>
                </a:lnTo>
                <a:lnTo>
                  <a:pt x="3448650" y="3448650"/>
                </a:lnTo>
                <a:lnTo>
                  <a:pt x="0" y="3448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 rot="68136">
            <a:off x="16714801" y="-1292576"/>
            <a:ext cx="5930587" cy="5396834"/>
          </a:xfrm>
          <a:custGeom>
            <a:avLst/>
            <a:gdLst/>
            <a:ahLst/>
            <a:cxnLst/>
            <a:rect l="l" t="t" r="r" b="b"/>
            <a:pathLst>
              <a:path w="5930587" h="5396834">
                <a:moveTo>
                  <a:pt x="0" y="0"/>
                </a:moveTo>
                <a:lnTo>
                  <a:pt x="5930586" y="0"/>
                </a:lnTo>
                <a:lnTo>
                  <a:pt x="5930586" y="5396834"/>
                </a:lnTo>
                <a:lnTo>
                  <a:pt x="0" y="53968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 rot="5699188">
            <a:off x="15373465" y="-3643839"/>
            <a:ext cx="5073978" cy="5118767"/>
          </a:xfrm>
          <a:custGeom>
            <a:avLst/>
            <a:gdLst/>
            <a:ahLst/>
            <a:cxnLst/>
            <a:rect l="l" t="t" r="r" b="b"/>
            <a:pathLst>
              <a:path w="5073978" h="5118767">
                <a:moveTo>
                  <a:pt x="0" y="0"/>
                </a:moveTo>
                <a:lnTo>
                  <a:pt x="5073978" y="0"/>
                </a:lnTo>
                <a:lnTo>
                  <a:pt x="5073978" y="5118768"/>
                </a:lnTo>
                <a:lnTo>
                  <a:pt x="0" y="51187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 rot="622449">
            <a:off x="-2329032" y="8700666"/>
            <a:ext cx="5131553" cy="4797468"/>
          </a:xfrm>
          <a:custGeom>
            <a:avLst/>
            <a:gdLst/>
            <a:ahLst/>
            <a:cxnLst/>
            <a:rect l="l" t="t" r="r" b="b"/>
            <a:pathLst>
              <a:path w="5131553" h="4797468">
                <a:moveTo>
                  <a:pt x="0" y="0"/>
                </a:moveTo>
                <a:lnTo>
                  <a:pt x="5131553" y="0"/>
                </a:lnTo>
                <a:lnTo>
                  <a:pt x="5131553" y="4797467"/>
                </a:lnTo>
                <a:lnTo>
                  <a:pt x="0" y="47974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9F96EE5-346E-D469-935A-FBB6FA3788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00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898655" y="6210300"/>
            <a:ext cx="9272397" cy="9272397"/>
          </a:xfrm>
          <a:custGeom>
            <a:avLst/>
            <a:gdLst/>
            <a:ahLst/>
            <a:cxnLst/>
            <a:rect l="l" t="t" r="r" b="b"/>
            <a:pathLst>
              <a:path w="9272397" h="9272397">
                <a:moveTo>
                  <a:pt x="0" y="0"/>
                </a:moveTo>
                <a:lnTo>
                  <a:pt x="9272398" y="0"/>
                </a:lnTo>
                <a:lnTo>
                  <a:pt x="9272398" y="9272398"/>
                </a:lnTo>
                <a:lnTo>
                  <a:pt x="0" y="9272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657196" y="-6362700"/>
            <a:ext cx="8115834" cy="8115834"/>
          </a:xfrm>
          <a:custGeom>
            <a:avLst/>
            <a:gdLst/>
            <a:ahLst/>
            <a:cxnLst/>
            <a:rect l="l" t="t" r="r" b="b"/>
            <a:pathLst>
              <a:path w="8115834" h="8115834">
                <a:moveTo>
                  <a:pt x="0" y="0"/>
                </a:moveTo>
                <a:lnTo>
                  <a:pt x="8115833" y="0"/>
                </a:lnTo>
                <a:lnTo>
                  <a:pt x="8115833" y="8115834"/>
                </a:lnTo>
                <a:lnTo>
                  <a:pt x="0" y="81158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Read</a:t>
            </a:r>
          </a:p>
        </p:txBody>
      </p:sp>
      <p:sp>
        <p:nvSpPr>
          <p:cNvPr id="5" name="Freeform 5"/>
          <p:cNvSpPr/>
          <p:nvPr/>
        </p:nvSpPr>
        <p:spPr>
          <a:xfrm rot="5400000">
            <a:off x="16792463" y="777391"/>
            <a:ext cx="176720" cy="706880"/>
          </a:xfrm>
          <a:custGeom>
            <a:avLst/>
            <a:gdLst/>
            <a:ahLst/>
            <a:cxnLst/>
            <a:rect l="l" t="t" r="r" b="b"/>
            <a:pathLst>
              <a:path w="176720" h="706880">
                <a:moveTo>
                  <a:pt x="0" y="0"/>
                </a:moveTo>
                <a:lnTo>
                  <a:pt x="176720" y="0"/>
                </a:lnTo>
                <a:lnTo>
                  <a:pt x="176720" y="706880"/>
                </a:lnTo>
                <a:lnTo>
                  <a:pt x="0" y="7068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9955509">
            <a:off x="16705136" y="8663428"/>
            <a:ext cx="3165726" cy="3247145"/>
          </a:xfrm>
          <a:custGeom>
            <a:avLst/>
            <a:gdLst/>
            <a:ahLst/>
            <a:cxnLst/>
            <a:rect l="l" t="t" r="r" b="b"/>
            <a:pathLst>
              <a:path w="3165726" h="3247145">
                <a:moveTo>
                  <a:pt x="0" y="0"/>
                </a:moveTo>
                <a:lnTo>
                  <a:pt x="3165726" y="0"/>
                </a:lnTo>
                <a:lnTo>
                  <a:pt x="3165726" y="3247145"/>
                </a:lnTo>
                <a:lnTo>
                  <a:pt x="0" y="32471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7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1964504">
            <a:off x="-3832991" y="-2502978"/>
            <a:ext cx="5131553" cy="4797468"/>
          </a:xfrm>
          <a:custGeom>
            <a:avLst/>
            <a:gdLst/>
            <a:ahLst/>
            <a:cxnLst/>
            <a:rect l="l" t="t" r="r" b="b"/>
            <a:pathLst>
              <a:path w="5131553" h="4797468">
                <a:moveTo>
                  <a:pt x="0" y="0"/>
                </a:moveTo>
                <a:lnTo>
                  <a:pt x="5131553" y="0"/>
                </a:lnTo>
                <a:lnTo>
                  <a:pt x="5131553" y="4797468"/>
                </a:lnTo>
                <a:lnTo>
                  <a:pt x="0" y="47974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0DD4FE-DF27-8A39-CD04-F928ED69C3CE}"/>
              </a:ext>
            </a:extLst>
          </p:cNvPr>
          <p:cNvSpPr txBox="1"/>
          <p:nvPr/>
        </p:nvSpPr>
        <p:spPr>
          <a:xfrm>
            <a:off x="1584659" y="740786"/>
            <a:ext cx="723728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3.Read metadata from CSV file</a:t>
            </a:r>
            <a:r>
              <a:rPr lang="en-US" sz="4400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</a:t>
            </a:r>
            <a:endParaRPr lang="en-US" sz="4400" dirty="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66D19D7D-2B0B-BFB5-4EB9-9B10D5804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401467"/>
              </p:ext>
            </p:extLst>
          </p:nvPr>
        </p:nvGraphicFramePr>
        <p:xfrm>
          <a:off x="1195746" y="1607753"/>
          <a:ext cx="15252389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52389">
                  <a:extLst>
                    <a:ext uri="{9D8B030D-6E8A-4147-A177-3AD203B41FA5}">
                      <a16:colId xmlns:a16="http://schemas.microsoft.com/office/drawing/2014/main" val="1157737935"/>
                    </a:ext>
                  </a:extLst>
                </a:gridCol>
              </a:tblGrid>
              <a:tr h="734404"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r>
                        <a:rPr lang="en-US" sz="280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3200">
                          <a:solidFill>
                            <a:schemeClr val="tx1"/>
                          </a:solidFill>
                        </a:rPr>
                        <a:t> R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390269"/>
                  </a:ext>
                </a:extLst>
              </a:tr>
              <a:tr h="13638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chemeClr val="bg1"/>
                          </a:solidFill>
                        </a:rPr>
                        <a:t>metadata &lt;- read.csv("C:\\Users\\FreeComp\\Desktop\\metadata.csv")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dirty="0">
                        <a:solidFill>
                          <a:schemeClr val="bg1"/>
                        </a:solidFill>
                      </a:endParaRPr>
                    </a:p>
                    <a:p>
                      <a:endParaRPr lang="en-US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169959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362C7C6B-F9D9-B489-74C8-453D6D6EA551}"/>
              </a:ext>
            </a:extLst>
          </p:cNvPr>
          <p:cNvSpPr txBox="1"/>
          <p:nvPr/>
        </p:nvSpPr>
        <p:spPr>
          <a:xfrm>
            <a:off x="749605" y="4333537"/>
            <a:ext cx="530223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Metadata (sample information) is read from another CSV file into a </a:t>
            </a:r>
            <a:r>
              <a:rPr lang="en-US" sz="4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dataframe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135AEC0-154F-DA4A-EED1-9F5B81A36F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6631" y="4253420"/>
            <a:ext cx="11017632" cy="59775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0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32131" y="-2972334"/>
            <a:ext cx="8115834" cy="8115834"/>
          </a:xfrm>
          <a:custGeom>
            <a:avLst/>
            <a:gdLst/>
            <a:ahLst/>
            <a:cxnLst/>
            <a:rect l="l" t="t" r="r" b="b"/>
            <a:pathLst>
              <a:path w="8115834" h="8115834">
                <a:moveTo>
                  <a:pt x="0" y="0"/>
                </a:moveTo>
                <a:lnTo>
                  <a:pt x="8115834" y="0"/>
                </a:lnTo>
                <a:lnTo>
                  <a:pt x="8115834" y="8115834"/>
                </a:lnTo>
                <a:lnTo>
                  <a:pt x="0" y="81158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188013" y="3895547"/>
            <a:ext cx="8115834" cy="8115834"/>
          </a:xfrm>
          <a:custGeom>
            <a:avLst/>
            <a:gdLst/>
            <a:ahLst/>
            <a:cxnLst/>
            <a:rect l="l" t="t" r="r" b="b"/>
            <a:pathLst>
              <a:path w="8115834" h="8115834">
                <a:moveTo>
                  <a:pt x="0" y="0"/>
                </a:moveTo>
                <a:lnTo>
                  <a:pt x="8115834" y="0"/>
                </a:lnTo>
                <a:lnTo>
                  <a:pt x="8115834" y="8115834"/>
                </a:lnTo>
                <a:lnTo>
                  <a:pt x="0" y="81158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 rot="6022449">
            <a:off x="-1568735" y="2715752"/>
            <a:ext cx="5566437" cy="6009649"/>
          </a:xfrm>
          <a:custGeom>
            <a:avLst/>
            <a:gdLst/>
            <a:ahLst/>
            <a:cxnLst/>
            <a:rect l="l" t="t" r="r" b="b"/>
            <a:pathLst>
              <a:path w="5566437" h="6009649">
                <a:moveTo>
                  <a:pt x="0" y="0"/>
                </a:moveTo>
                <a:lnTo>
                  <a:pt x="5566437" y="0"/>
                </a:lnTo>
                <a:lnTo>
                  <a:pt x="5566437" y="6009648"/>
                </a:lnTo>
                <a:lnTo>
                  <a:pt x="0" y="60096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 rot="-10800000">
            <a:off x="14551778" y="1059197"/>
            <a:ext cx="4496187" cy="4496187"/>
          </a:xfrm>
          <a:custGeom>
            <a:avLst/>
            <a:gdLst/>
            <a:ahLst/>
            <a:cxnLst/>
            <a:rect l="l" t="t" r="r" b="b"/>
            <a:pathLst>
              <a:path w="4496187" h="4496187">
                <a:moveTo>
                  <a:pt x="0" y="0"/>
                </a:moveTo>
                <a:lnTo>
                  <a:pt x="4496187" y="0"/>
                </a:lnTo>
                <a:lnTo>
                  <a:pt x="4496187" y="4496187"/>
                </a:lnTo>
                <a:lnTo>
                  <a:pt x="0" y="44961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 rot="622449">
            <a:off x="-1526630" y="4409829"/>
            <a:ext cx="6241564" cy="5835212"/>
          </a:xfrm>
          <a:custGeom>
            <a:avLst/>
            <a:gdLst/>
            <a:ahLst/>
            <a:cxnLst/>
            <a:rect l="l" t="t" r="r" b="b"/>
            <a:pathLst>
              <a:path w="6241564" h="5835212">
                <a:moveTo>
                  <a:pt x="0" y="0"/>
                </a:moveTo>
                <a:lnTo>
                  <a:pt x="6241564" y="0"/>
                </a:lnTo>
                <a:lnTo>
                  <a:pt x="6241564" y="5835212"/>
                </a:lnTo>
                <a:lnTo>
                  <a:pt x="0" y="58352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52F3F4F-39C1-AEB7-5EF3-719112FC1A52}"/>
              </a:ext>
            </a:extLst>
          </p:cNvPr>
          <p:cNvSpPr txBox="1"/>
          <p:nvPr/>
        </p:nvSpPr>
        <p:spPr>
          <a:xfrm>
            <a:off x="1028700" y="335922"/>
            <a:ext cx="1268272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ECECEC"/>
                </a:solidFill>
                <a:effectLst/>
                <a:highlight>
                  <a:srgbClr val="212121"/>
                </a:highlight>
                <a:uLnTx/>
                <a:uFillTx/>
                <a:latin typeface="Söhne"/>
                <a:ea typeface="+mj-ea"/>
                <a:cs typeface="+mj-cs"/>
              </a:rPr>
              <a:t>4.Convert the 'type' column to a factor:</a:t>
            </a:r>
          </a:p>
          <a:p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ECECEC"/>
              </a:solidFill>
              <a:effectLst/>
              <a:highlight>
                <a:srgbClr val="212121"/>
              </a:highlight>
              <a:uLnTx/>
              <a:uFillTx/>
              <a:latin typeface="Söhne"/>
              <a:ea typeface="+mj-ea"/>
              <a:cs typeface="+mj-cs"/>
            </a:endParaRP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DA8E71AD-1B50-C92E-2B6C-6289E078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543740"/>
              </p:ext>
            </p:extLst>
          </p:nvPr>
        </p:nvGraphicFramePr>
        <p:xfrm>
          <a:off x="1028700" y="1541710"/>
          <a:ext cx="1525238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52389">
                  <a:extLst>
                    <a:ext uri="{9D8B030D-6E8A-4147-A177-3AD203B41FA5}">
                      <a16:colId xmlns:a16="http://schemas.microsoft.com/office/drawing/2014/main" val="1157737935"/>
                    </a:ext>
                  </a:extLst>
                </a:gridCol>
              </a:tblGrid>
              <a:tr h="482183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r>
                        <a:rPr lang="en-US" sz="3200" dirty="0">
                          <a:solidFill>
                            <a:schemeClr val="tx1"/>
                          </a:solidFill>
                        </a:rPr>
                        <a:t>  R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390269"/>
                  </a:ext>
                </a:extLst>
              </a:tr>
              <a:tr h="9643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 err="1">
                          <a:solidFill>
                            <a:schemeClr val="bg1"/>
                          </a:solidFill>
                        </a:rPr>
                        <a:t>metadata$type</a:t>
                      </a:r>
                      <a:r>
                        <a:rPr lang="en-US" sz="4000" dirty="0">
                          <a:solidFill>
                            <a:schemeClr val="bg1"/>
                          </a:solidFill>
                        </a:rPr>
                        <a:t> &lt;- </a:t>
                      </a:r>
                      <a:r>
                        <a:rPr lang="en-US" sz="4000" dirty="0" err="1">
                          <a:solidFill>
                            <a:schemeClr val="bg1"/>
                          </a:solidFill>
                        </a:rPr>
                        <a:t>as.factor</a:t>
                      </a:r>
                      <a:r>
                        <a:rPr lang="en-US" sz="40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sz="4000" dirty="0" err="1">
                          <a:solidFill>
                            <a:schemeClr val="bg1"/>
                          </a:solidFill>
                        </a:rPr>
                        <a:t>metadata$type</a:t>
                      </a:r>
                      <a:r>
                        <a:rPr lang="en-US" sz="4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endParaRPr lang="en-US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169959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D7CE7B91-7B28-64A1-2809-A2F33CE01856}"/>
              </a:ext>
            </a:extLst>
          </p:cNvPr>
          <p:cNvSpPr txBox="1"/>
          <p:nvPr/>
        </p:nvSpPr>
        <p:spPr>
          <a:xfrm>
            <a:off x="1028700" y="3716486"/>
            <a:ext cx="1321308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type column in the metadata is converted to a factor. This column is expected to contain the grouping information for the samples</a:t>
            </a:r>
            <a:r>
              <a:rPr lang="en-US" dirty="0"/>
              <a:t>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3921DE-28E0-544F-2ACB-E4AFB393479E}"/>
              </a:ext>
            </a:extLst>
          </p:cNvPr>
          <p:cNvSpPr txBox="1"/>
          <p:nvPr/>
        </p:nvSpPr>
        <p:spPr>
          <a:xfrm>
            <a:off x="1053084" y="5753301"/>
            <a:ext cx="809091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ECECEC"/>
                </a:solidFill>
                <a:effectLst/>
                <a:highlight>
                  <a:srgbClr val="212121"/>
                </a:highlight>
                <a:uLnTx/>
                <a:uFillTx/>
                <a:latin typeface="Söhne"/>
                <a:ea typeface="+mn-ea"/>
                <a:cs typeface="+mn-cs"/>
              </a:rPr>
              <a:t>5.Create </a:t>
            </a: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ECECEC"/>
                </a:solidFill>
                <a:effectLst/>
                <a:highlight>
                  <a:srgbClr val="212121"/>
                </a:highlight>
                <a:uLnTx/>
                <a:uFillTx/>
                <a:latin typeface="Söhne"/>
                <a:ea typeface="+mn-ea"/>
                <a:cs typeface="+mn-cs"/>
              </a:rPr>
              <a:t>DESeqDataSet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ECECEC"/>
                </a:solidFill>
                <a:effectLst/>
                <a:highlight>
                  <a:srgbClr val="212121"/>
                </a:highlight>
                <a:uLnTx/>
                <a:uFillTx/>
                <a:latin typeface="Söhne"/>
                <a:ea typeface="+mn-ea"/>
                <a:cs typeface="+mn-cs"/>
              </a:rPr>
              <a:t> object:</a:t>
            </a: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B5792C1A-0106-B69C-52F3-063DB529B2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499560"/>
              </p:ext>
            </p:extLst>
          </p:nvPr>
        </p:nvGraphicFramePr>
        <p:xfrm>
          <a:off x="1295400" y="6753559"/>
          <a:ext cx="15252389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52389">
                  <a:extLst>
                    <a:ext uri="{9D8B030D-6E8A-4147-A177-3AD203B41FA5}">
                      <a16:colId xmlns:a16="http://schemas.microsoft.com/office/drawing/2014/main" val="11577379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r>
                        <a:rPr lang="en-US" sz="3200" dirty="0">
                          <a:solidFill>
                            <a:schemeClr val="tx1"/>
                          </a:solidFill>
                        </a:rPr>
                        <a:t>  R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390269"/>
                  </a:ext>
                </a:extLst>
              </a:tr>
              <a:tr h="9643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 err="1">
                          <a:solidFill>
                            <a:schemeClr val="bg1"/>
                          </a:solidFill>
                        </a:rPr>
                        <a:t>dds</a:t>
                      </a:r>
                      <a:r>
                        <a:rPr lang="en-US" sz="4000" dirty="0">
                          <a:solidFill>
                            <a:schemeClr val="bg1"/>
                          </a:solidFill>
                        </a:rPr>
                        <a:t> &lt;- </a:t>
                      </a:r>
                      <a:r>
                        <a:rPr lang="en-US" sz="4000" dirty="0" err="1">
                          <a:solidFill>
                            <a:schemeClr val="bg1"/>
                          </a:solidFill>
                        </a:rPr>
                        <a:t>DESeqDataSetFromMatrix</a:t>
                      </a:r>
                      <a:r>
                        <a:rPr lang="en-US" sz="40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sz="4000" dirty="0" err="1">
                          <a:solidFill>
                            <a:schemeClr val="bg1"/>
                          </a:solidFill>
                        </a:rPr>
                        <a:t>countData</a:t>
                      </a:r>
                      <a:r>
                        <a:rPr lang="en-US" sz="4000" dirty="0">
                          <a:solidFill>
                            <a:schemeClr val="bg1"/>
                          </a:solidFill>
                        </a:rPr>
                        <a:t> = </a:t>
                      </a:r>
                      <a:r>
                        <a:rPr lang="en-US" sz="4000" dirty="0" err="1">
                          <a:solidFill>
                            <a:schemeClr val="bg1"/>
                          </a:solidFill>
                        </a:rPr>
                        <a:t>gene_count_data</a:t>
                      </a:r>
                      <a:r>
                        <a:rPr lang="en-US" sz="4000" dirty="0">
                          <a:solidFill>
                            <a:schemeClr val="bg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chemeClr val="bg1"/>
                          </a:solidFill>
                        </a:rPr>
                        <a:t>                              </a:t>
                      </a:r>
                      <a:r>
                        <a:rPr lang="en-US" sz="4000" dirty="0" err="1">
                          <a:solidFill>
                            <a:schemeClr val="bg1"/>
                          </a:solidFill>
                        </a:rPr>
                        <a:t>colData</a:t>
                      </a:r>
                      <a:r>
                        <a:rPr lang="en-US" sz="4000" dirty="0">
                          <a:solidFill>
                            <a:schemeClr val="bg1"/>
                          </a:solidFill>
                        </a:rPr>
                        <a:t> = metadata,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chemeClr val="bg1"/>
                          </a:solidFill>
                        </a:rPr>
                        <a:t>                              design = ~ type)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169959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00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06915" y="8370189"/>
            <a:ext cx="9272397" cy="9272397"/>
          </a:xfrm>
          <a:custGeom>
            <a:avLst/>
            <a:gdLst/>
            <a:ahLst/>
            <a:cxnLst/>
            <a:rect l="l" t="t" r="r" b="b"/>
            <a:pathLst>
              <a:path w="9272397" h="9272397">
                <a:moveTo>
                  <a:pt x="0" y="0"/>
                </a:moveTo>
                <a:lnTo>
                  <a:pt x="9272398" y="0"/>
                </a:lnTo>
                <a:lnTo>
                  <a:pt x="9272398" y="9272397"/>
                </a:lnTo>
                <a:lnTo>
                  <a:pt x="0" y="92723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14460013" y="4957745"/>
            <a:ext cx="4263011" cy="4602441"/>
          </a:xfrm>
          <a:custGeom>
            <a:avLst/>
            <a:gdLst/>
            <a:ahLst/>
            <a:cxnLst/>
            <a:rect l="l" t="t" r="r" b="b"/>
            <a:pathLst>
              <a:path w="4263011" h="4602441">
                <a:moveTo>
                  <a:pt x="0" y="0"/>
                </a:moveTo>
                <a:lnTo>
                  <a:pt x="4263011" y="0"/>
                </a:lnTo>
                <a:lnTo>
                  <a:pt x="4263011" y="4602440"/>
                </a:lnTo>
                <a:lnTo>
                  <a:pt x="0" y="46024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9101440">
            <a:off x="-720506" y="-761173"/>
            <a:ext cx="6060755" cy="5515287"/>
          </a:xfrm>
          <a:custGeom>
            <a:avLst/>
            <a:gdLst/>
            <a:ahLst/>
            <a:cxnLst/>
            <a:rect l="l" t="t" r="r" b="b"/>
            <a:pathLst>
              <a:path w="6060755" h="5515287">
                <a:moveTo>
                  <a:pt x="0" y="0"/>
                </a:moveTo>
                <a:lnTo>
                  <a:pt x="6060755" y="0"/>
                </a:lnTo>
                <a:lnTo>
                  <a:pt x="6060755" y="5515287"/>
                </a:lnTo>
                <a:lnTo>
                  <a:pt x="0" y="55152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9955509">
            <a:off x="15169112" y="5817922"/>
            <a:ext cx="3165726" cy="3247145"/>
          </a:xfrm>
          <a:custGeom>
            <a:avLst/>
            <a:gdLst/>
            <a:ahLst/>
            <a:cxnLst/>
            <a:rect l="l" t="t" r="r" b="b"/>
            <a:pathLst>
              <a:path w="3165726" h="3247145">
                <a:moveTo>
                  <a:pt x="0" y="0"/>
                </a:moveTo>
                <a:lnTo>
                  <a:pt x="3165726" y="0"/>
                </a:lnTo>
                <a:lnTo>
                  <a:pt x="3165726" y="3247145"/>
                </a:lnTo>
                <a:lnTo>
                  <a:pt x="0" y="32471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7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1964504">
            <a:off x="-1066931" y="-34098"/>
            <a:ext cx="5131553" cy="4797468"/>
          </a:xfrm>
          <a:custGeom>
            <a:avLst/>
            <a:gdLst/>
            <a:ahLst/>
            <a:cxnLst/>
            <a:rect l="l" t="t" r="r" b="b"/>
            <a:pathLst>
              <a:path w="5131553" h="4797468">
                <a:moveTo>
                  <a:pt x="0" y="0"/>
                </a:moveTo>
                <a:lnTo>
                  <a:pt x="5131553" y="0"/>
                </a:lnTo>
                <a:lnTo>
                  <a:pt x="5131553" y="4797468"/>
                </a:lnTo>
                <a:lnTo>
                  <a:pt x="0" y="47974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B60BAE-EE5A-0D2C-7BE4-FE8D3F1125B4}"/>
              </a:ext>
            </a:extLst>
          </p:cNvPr>
          <p:cNvSpPr txBox="1"/>
          <p:nvPr/>
        </p:nvSpPr>
        <p:spPr>
          <a:xfrm>
            <a:off x="1923799" y="1643244"/>
            <a:ext cx="1405432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</a:t>
            </a:r>
            <a:r>
              <a:rPr lang="en-US" sz="4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DESeqDataSet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object is created using the count data and metadata. The design formula ~ type specifies that differential expression analysis will be performed based on the type factor.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FB6268-A368-5682-E84D-165A5119FF23}"/>
              </a:ext>
            </a:extLst>
          </p:cNvPr>
          <p:cNvSpPr txBox="1"/>
          <p:nvPr/>
        </p:nvSpPr>
        <p:spPr>
          <a:xfrm>
            <a:off x="838200" y="4358019"/>
            <a:ext cx="586282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solidFill>
                  <a:srgbClr val="ECECEC"/>
                </a:solidFill>
                <a:highlight>
                  <a:srgbClr val="212121"/>
                </a:highlight>
                <a:latin typeface="Söhne"/>
              </a:rPr>
              <a:t>6. 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ECECEC"/>
                </a:solidFill>
                <a:effectLst/>
                <a:highlight>
                  <a:srgbClr val="212121"/>
                </a:highlight>
                <a:uLnTx/>
                <a:uFillTx/>
                <a:latin typeface="Söhne"/>
                <a:ea typeface="+mn-ea"/>
                <a:cs typeface="+mn-cs"/>
              </a:rPr>
              <a:t>Run </a:t>
            </a: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ECECEC"/>
                </a:solidFill>
                <a:effectLst/>
                <a:highlight>
                  <a:srgbClr val="212121"/>
                </a:highlight>
                <a:uLnTx/>
                <a:uFillTx/>
                <a:latin typeface="Söhne"/>
                <a:ea typeface="+mn-ea"/>
                <a:cs typeface="+mn-cs"/>
              </a:rPr>
              <a:t>DESeq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ECECEC"/>
                </a:solidFill>
                <a:effectLst/>
                <a:highlight>
                  <a:srgbClr val="212121"/>
                </a:highlight>
                <a:uLnTx/>
                <a:uFillTx/>
                <a:latin typeface="Söhne"/>
                <a:ea typeface="+mn-ea"/>
                <a:cs typeface="+mn-cs"/>
              </a:rPr>
              <a:t> analysis: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1693343-82C7-35C1-0F55-54E9F8AC40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701516"/>
              </p:ext>
            </p:extLst>
          </p:nvPr>
        </p:nvGraphicFramePr>
        <p:xfrm>
          <a:off x="990600" y="5470009"/>
          <a:ext cx="13769537" cy="18588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9537">
                  <a:extLst>
                    <a:ext uri="{9D8B030D-6E8A-4147-A177-3AD203B41FA5}">
                      <a16:colId xmlns:a16="http://schemas.microsoft.com/office/drawing/2014/main" val="1157737935"/>
                    </a:ext>
                  </a:extLst>
                </a:gridCol>
              </a:tblGrid>
              <a:tr h="629117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3200" dirty="0">
                          <a:solidFill>
                            <a:schemeClr val="tx1"/>
                          </a:solidFill>
                        </a:rPr>
                        <a:t> R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390269"/>
                  </a:ext>
                </a:extLst>
              </a:tr>
              <a:tr h="10054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chemeClr val="bg1"/>
                          </a:solidFill>
                        </a:rPr>
                        <a:t>  </a:t>
                      </a:r>
                      <a:r>
                        <a:rPr lang="en-US" sz="4000" dirty="0" err="1">
                          <a:solidFill>
                            <a:schemeClr val="bg1"/>
                          </a:solidFill>
                        </a:rPr>
                        <a:t>dds</a:t>
                      </a:r>
                      <a:r>
                        <a:rPr lang="en-US" sz="4000" dirty="0">
                          <a:solidFill>
                            <a:schemeClr val="bg1"/>
                          </a:solidFill>
                        </a:rPr>
                        <a:t> &lt;- </a:t>
                      </a:r>
                      <a:r>
                        <a:rPr lang="en-US" sz="4000" dirty="0" err="1">
                          <a:solidFill>
                            <a:schemeClr val="bg1"/>
                          </a:solidFill>
                        </a:rPr>
                        <a:t>DESeq</a:t>
                      </a:r>
                      <a:r>
                        <a:rPr lang="en-US" sz="40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sz="4000" dirty="0" err="1">
                          <a:solidFill>
                            <a:schemeClr val="bg1"/>
                          </a:solidFill>
                        </a:rPr>
                        <a:t>dds</a:t>
                      </a:r>
                      <a:r>
                        <a:rPr lang="en-US" sz="4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169959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0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28995" y="-5570656"/>
            <a:ext cx="8115834" cy="8115834"/>
          </a:xfrm>
          <a:custGeom>
            <a:avLst/>
            <a:gdLst/>
            <a:ahLst/>
            <a:cxnLst/>
            <a:rect l="l" t="t" r="r" b="b"/>
            <a:pathLst>
              <a:path w="8115834" h="8115834">
                <a:moveTo>
                  <a:pt x="0" y="0"/>
                </a:moveTo>
                <a:lnTo>
                  <a:pt x="8115834" y="0"/>
                </a:lnTo>
                <a:lnTo>
                  <a:pt x="8115834" y="8115833"/>
                </a:lnTo>
                <a:lnTo>
                  <a:pt x="0" y="81158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400611" y="-2285312"/>
            <a:ext cx="3479258" cy="3479258"/>
          </a:xfrm>
          <a:custGeom>
            <a:avLst/>
            <a:gdLst/>
            <a:ahLst/>
            <a:cxnLst/>
            <a:rect l="l" t="t" r="r" b="b"/>
            <a:pathLst>
              <a:path w="3479258" h="3479258">
                <a:moveTo>
                  <a:pt x="0" y="0"/>
                </a:moveTo>
                <a:lnTo>
                  <a:pt x="3479258" y="0"/>
                </a:lnTo>
                <a:lnTo>
                  <a:pt x="3479258" y="3479257"/>
                </a:lnTo>
                <a:lnTo>
                  <a:pt x="0" y="34792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2483096" y="8576601"/>
            <a:ext cx="8115834" cy="8115834"/>
          </a:xfrm>
          <a:custGeom>
            <a:avLst/>
            <a:gdLst/>
            <a:ahLst/>
            <a:cxnLst/>
            <a:rect l="l" t="t" r="r" b="b"/>
            <a:pathLst>
              <a:path w="8115834" h="8115834">
                <a:moveTo>
                  <a:pt x="0" y="0"/>
                </a:moveTo>
                <a:lnTo>
                  <a:pt x="8115834" y="0"/>
                </a:lnTo>
                <a:lnTo>
                  <a:pt x="8115834" y="8115834"/>
                </a:lnTo>
                <a:lnTo>
                  <a:pt x="0" y="81158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0" y="9410386"/>
            <a:ext cx="3448650" cy="3448650"/>
          </a:xfrm>
          <a:custGeom>
            <a:avLst/>
            <a:gdLst/>
            <a:ahLst/>
            <a:cxnLst/>
            <a:rect l="l" t="t" r="r" b="b"/>
            <a:pathLst>
              <a:path w="3448650" h="3448650">
                <a:moveTo>
                  <a:pt x="0" y="0"/>
                </a:moveTo>
                <a:lnTo>
                  <a:pt x="3448650" y="0"/>
                </a:lnTo>
                <a:lnTo>
                  <a:pt x="3448650" y="3448650"/>
                </a:lnTo>
                <a:lnTo>
                  <a:pt x="0" y="3448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68136">
            <a:off x="15603706" y="-2698417"/>
            <a:ext cx="5930587" cy="5396834"/>
          </a:xfrm>
          <a:custGeom>
            <a:avLst/>
            <a:gdLst/>
            <a:ahLst/>
            <a:cxnLst/>
            <a:rect l="l" t="t" r="r" b="b"/>
            <a:pathLst>
              <a:path w="5930587" h="5396834">
                <a:moveTo>
                  <a:pt x="0" y="0"/>
                </a:moveTo>
                <a:lnTo>
                  <a:pt x="5930586" y="0"/>
                </a:lnTo>
                <a:lnTo>
                  <a:pt x="5930586" y="5396834"/>
                </a:lnTo>
                <a:lnTo>
                  <a:pt x="0" y="53968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10175238">
            <a:off x="-804476" y="5276014"/>
            <a:ext cx="1608952" cy="1564705"/>
          </a:xfrm>
          <a:custGeom>
            <a:avLst/>
            <a:gdLst/>
            <a:ahLst/>
            <a:cxnLst/>
            <a:rect l="l" t="t" r="r" b="b"/>
            <a:pathLst>
              <a:path w="1608952" h="1564705">
                <a:moveTo>
                  <a:pt x="0" y="0"/>
                </a:moveTo>
                <a:lnTo>
                  <a:pt x="1608952" y="0"/>
                </a:lnTo>
                <a:lnTo>
                  <a:pt x="1608952" y="1564706"/>
                </a:lnTo>
                <a:lnTo>
                  <a:pt x="0" y="15647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3435074">
            <a:off x="-2373233" y="7673154"/>
            <a:ext cx="4052139" cy="4374779"/>
          </a:xfrm>
          <a:custGeom>
            <a:avLst/>
            <a:gdLst/>
            <a:ahLst/>
            <a:cxnLst/>
            <a:rect l="l" t="t" r="r" b="b"/>
            <a:pathLst>
              <a:path w="4052139" h="4374779">
                <a:moveTo>
                  <a:pt x="0" y="0"/>
                </a:moveTo>
                <a:lnTo>
                  <a:pt x="4052139" y="0"/>
                </a:lnTo>
                <a:lnTo>
                  <a:pt x="4052139" y="4374779"/>
                </a:lnTo>
                <a:lnTo>
                  <a:pt x="0" y="43747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6" name="Picture 35" descr="A screenshot of a computer&#10;&#10;Description automatically generated">
            <a:extLst>
              <a:ext uri="{FF2B5EF4-FFF2-40B4-BE49-F238E27FC236}">
                <a16:creationId xmlns:a16="http://schemas.microsoft.com/office/drawing/2014/main" id="{7E0A871B-01CC-ACD3-B259-15884E323D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" y="30399"/>
            <a:ext cx="18288001" cy="685064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55B22D8-068B-A3FE-998B-A1111BC8C20E}"/>
              </a:ext>
            </a:extLst>
          </p:cNvPr>
          <p:cNvSpPr txBox="1"/>
          <p:nvPr/>
        </p:nvSpPr>
        <p:spPr>
          <a:xfrm>
            <a:off x="1981200" y="7474303"/>
            <a:ext cx="1244498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</a:t>
            </a:r>
            <a:r>
              <a:rPr lang="en-US" sz="4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DESeq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function is used to perform the differential expression 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48C2D303A03E340B6FA0D538A8BC578" ma:contentTypeVersion="4" ma:contentTypeDescription="Create a new document." ma:contentTypeScope="" ma:versionID="198880d8cbaa6d63b683f80bc0aa882c">
  <xsd:schema xmlns:xsd="http://www.w3.org/2001/XMLSchema" xmlns:xs="http://www.w3.org/2001/XMLSchema" xmlns:p="http://schemas.microsoft.com/office/2006/metadata/properties" xmlns:ns3="896969df-0476-442d-a57e-319075aed60a" targetNamespace="http://schemas.microsoft.com/office/2006/metadata/properties" ma:root="true" ma:fieldsID="71010aeab5c73db9bb075466f5bcd979" ns3:_="">
    <xsd:import namespace="896969df-0476-442d-a57e-319075aed60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6969df-0476-442d-a57e-319075aed60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CBCF7D-A098-4AAA-A52A-F6455B0E2E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142F07F-E2A0-45CD-A2FA-1439E3B0BF52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896969df-0476-442d-a57e-319075aed60a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36AFA6E-144C-4C0B-BAA8-A362ECBDD4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96969df-0476-442d-a57e-319075aed6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523</Words>
  <Application>Microsoft Office PowerPoint</Application>
  <PresentationFormat>Custom</PresentationFormat>
  <Paragraphs>60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Montserrat</vt:lpstr>
      <vt:lpstr>Aharoni</vt:lpstr>
      <vt:lpstr>Söhne</vt:lpstr>
      <vt:lpstr>Calibri</vt:lpstr>
      <vt:lpstr>Arial</vt:lpstr>
      <vt:lpstr>League Spartan</vt:lpstr>
      <vt:lpstr>Office Theme</vt:lpstr>
      <vt:lpstr>PowerPoint Presentation</vt:lpstr>
      <vt:lpstr>PowerPoint Presentation</vt:lpstr>
      <vt:lpstr>1.Load the required library: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Yellow Minimalist Animated Tech Talk Training Event Presentation</dc:title>
  <cp:lastModifiedBy>allaa.ahmed_0527</cp:lastModifiedBy>
  <cp:revision>1</cp:revision>
  <dcterms:created xsi:type="dcterms:W3CDTF">2006-08-16T00:00:00Z</dcterms:created>
  <dcterms:modified xsi:type="dcterms:W3CDTF">2024-05-22T03:37:58Z</dcterms:modified>
  <dc:identifier>DAGF4jwmt5M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0x010100A48C2D303A03E340B6FA0D538A8BC578</vt:lpwstr>
  </property>
</Properties>
</file>